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7" r:id="rId3"/>
    <p:sldId id="269" r:id="rId4"/>
    <p:sldId id="268" r:id="rId5"/>
    <p:sldId id="267" r:id="rId6"/>
    <p:sldId id="266" r:id="rId7"/>
    <p:sldId id="270" r:id="rId8"/>
    <p:sldId id="272" r:id="rId9"/>
    <p:sldId id="271" r:id="rId10"/>
    <p:sldId id="274" r:id="rId11"/>
    <p:sldId id="275" r:id="rId12"/>
    <p:sldId id="276" r:id="rId13"/>
    <p:sldId id="277" r:id="rId14"/>
    <p:sldId id="278" r:id="rId15"/>
    <p:sldId id="279" r:id="rId16"/>
    <p:sldId id="281" r:id="rId17"/>
    <p:sldId id="280" r:id="rId18"/>
    <p:sldId id="282" r:id="rId19"/>
    <p:sldId id="283" r:id="rId20"/>
    <p:sldId id="284" r:id="rId21"/>
    <p:sldId id="286" r:id="rId22"/>
    <p:sldId id="287" r:id="rId23"/>
    <p:sldId id="297" r:id="rId24"/>
    <p:sldId id="285" r:id="rId25"/>
    <p:sldId id="273" r:id="rId26"/>
    <p:sldId id="292" r:id="rId27"/>
    <p:sldId id="290" r:id="rId28"/>
    <p:sldId id="289" r:id="rId29"/>
    <p:sldId id="293" r:id="rId30"/>
    <p:sldId id="296" r:id="rId31"/>
    <p:sldId id="295" r:id="rId32"/>
    <p:sldId id="299" r:id="rId33"/>
    <p:sldId id="298" r:id="rId34"/>
    <p:sldId id="300" r:id="rId35"/>
    <p:sldId id="301" r:id="rId36"/>
    <p:sldId id="302" r:id="rId37"/>
    <p:sldId id="303" r:id="rId38"/>
    <p:sldId id="304" r:id="rId39"/>
    <p:sldId id="305" r:id="rId40"/>
    <p:sldId id="306" r:id="rId41"/>
    <p:sldId id="307" r:id="rId42"/>
    <p:sldId id="308" r:id="rId43"/>
    <p:sldId id="309" r:id="rId4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243285487824709E-2"/>
          <c:y val="0.12263475990794392"/>
          <c:w val="0.69817129860105254"/>
          <c:h val="0.78248118896247365"/>
        </c:manualLayout>
      </c:layout>
      <c:barChart>
        <c:barDir val="bar"/>
        <c:grouping val="clustered"/>
        <c:varyColors val="0"/>
        <c:ser>
          <c:idx val="0"/>
          <c:order val="0"/>
          <c:tx>
            <c:strRef>
              <c:f>Hoja1!$D$90</c:f>
              <c:strCache>
                <c:ptCount val="1"/>
                <c:pt idx="0">
                  <c:v>PORCENTAJE DE METAS ALCANZADAS A 31 DE DICIEMBRE AL 100% . VIGENCIA 2019</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extLst>
                <c:ext xmlns:c16="http://schemas.microsoft.com/office/drawing/2014/chart" uri="{C3380CC4-5D6E-409C-BE32-E72D297353CC}">
                  <c16:uniqueId val="{00000000-1BC4-4643-9ADA-DBE7D7AE976A}"/>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stdErr"/>
            <c:noEndCap val="0"/>
            <c:spPr>
              <a:noFill/>
              <a:ln w="9525">
                <a:solidFill>
                  <a:schemeClr val="dk1">
                    <a:lumMod val="65000"/>
                    <a:lumOff val="35000"/>
                  </a:schemeClr>
                </a:solidFill>
                <a:round/>
              </a:ln>
              <a:effectLst/>
            </c:spPr>
          </c:errBars>
          <c:val>
            <c:numRef>
              <c:f>Hoja1!$E$90</c:f>
              <c:numCache>
                <c:formatCode>0%</c:formatCode>
                <c:ptCount val="1"/>
                <c:pt idx="0">
                  <c:v>0.85</c:v>
                </c:pt>
              </c:numCache>
            </c:numRef>
          </c:val>
          <c:extLst>
            <c:ext xmlns:c16="http://schemas.microsoft.com/office/drawing/2014/chart" uri="{C3380CC4-5D6E-409C-BE32-E72D297353CC}">
              <c16:uniqueId val="{00000000-3916-438F-B269-17BA9303AD77}"/>
            </c:ext>
          </c:extLst>
        </c:ser>
        <c:ser>
          <c:idx val="1"/>
          <c:order val="1"/>
          <c:tx>
            <c:strRef>
              <c:f>Hoja1!$D$91</c:f>
              <c:strCache>
                <c:ptCount val="1"/>
                <c:pt idx="0">
                  <c:v>NIVEL DE CUMPLIMIENTO DEL PLAN DE ACCIÓN 2019</c:v>
                </c:pt>
              </c:strCache>
            </c:strRef>
          </c:tx>
          <c:spPr>
            <a:solidFill>
              <a:srgbClr val="FFC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stdErr"/>
            <c:noEndCap val="0"/>
            <c:spPr>
              <a:noFill/>
              <a:ln w="9525">
                <a:solidFill>
                  <a:schemeClr val="dk1">
                    <a:lumMod val="65000"/>
                    <a:lumOff val="35000"/>
                  </a:schemeClr>
                </a:solidFill>
                <a:round/>
              </a:ln>
              <a:effectLst/>
            </c:spPr>
          </c:errBars>
          <c:val>
            <c:numRef>
              <c:f>Hoja1!$E$91</c:f>
              <c:numCache>
                <c:formatCode>0%</c:formatCode>
                <c:ptCount val="1"/>
                <c:pt idx="0">
                  <c:v>0.96</c:v>
                </c:pt>
              </c:numCache>
            </c:numRef>
          </c:val>
          <c:extLst>
            <c:ext xmlns:c16="http://schemas.microsoft.com/office/drawing/2014/chart" uri="{C3380CC4-5D6E-409C-BE32-E72D297353CC}">
              <c16:uniqueId val="{00000001-3916-438F-B269-17BA9303AD77}"/>
            </c:ext>
          </c:extLst>
        </c:ser>
        <c:dLbls>
          <c:dLblPos val="inEnd"/>
          <c:showLegendKey val="0"/>
          <c:showVal val="1"/>
          <c:showCatName val="0"/>
          <c:showSerName val="0"/>
          <c:showPercent val="0"/>
          <c:showBubbleSize val="0"/>
        </c:dLbls>
        <c:gapWidth val="65"/>
        <c:axId val="368425968"/>
        <c:axId val="368427056"/>
      </c:barChart>
      <c:catAx>
        <c:axId val="368425968"/>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s-CO"/>
          </a:p>
        </c:txPr>
        <c:crossAx val="368427056"/>
        <c:crosses val="autoZero"/>
        <c:auto val="1"/>
        <c:lblAlgn val="ctr"/>
        <c:lblOffset val="100"/>
        <c:noMultiLvlLbl val="0"/>
      </c:catAx>
      <c:valAx>
        <c:axId val="36842705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s-CO"/>
          </a:p>
        </c:txPr>
        <c:crossAx val="368425968"/>
        <c:crosses val="autoZero"/>
        <c:crossBetween val="between"/>
      </c:valAx>
      <c:spPr>
        <a:noFill/>
        <a:ln>
          <a:noFill/>
        </a:ln>
        <a:effectLst/>
      </c:spPr>
    </c:plotArea>
    <c:legend>
      <c:legendPos val="r"/>
      <c:layout>
        <c:manualLayout>
          <c:xMode val="edge"/>
          <c:yMode val="edge"/>
          <c:x val="0.77354562917499459"/>
          <c:y val="0.22832914429269782"/>
          <c:w val="0.20570086446874813"/>
          <c:h val="0.4874168759181700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chart>
  <c:spPr>
    <a:gradFill flip="none" rotWithShape="1">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a:t>AUDITORIAS 2019</a:t>
            </a:r>
          </a:p>
        </c:rich>
      </c:tx>
      <c:layout>
        <c:manualLayout>
          <c:xMode val="edge"/>
          <c:yMode val="edge"/>
          <c:x val="0.34785748427386481"/>
          <c:y val="8.612273034025089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plotArea>
      <c:layout>
        <c:manualLayout>
          <c:layoutTarget val="inner"/>
          <c:xMode val="edge"/>
          <c:yMode val="edge"/>
          <c:x val="5.5635911025205813E-2"/>
          <c:y val="0.21976363176661648"/>
          <c:w val="0.80895997375328088"/>
          <c:h val="0.6361740641356749"/>
        </c:manualLayout>
      </c:layout>
      <c:barChart>
        <c:barDir val="col"/>
        <c:grouping val="clustered"/>
        <c:varyColors val="0"/>
        <c:ser>
          <c:idx val="0"/>
          <c:order val="0"/>
          <c:spPr>
            <a:solidFill>
              <a:schemeClr val="accent2"/>
            </a:solidFill>
            <a:ln w="9525" cap="flat" cmpd="sng" algn="ctr">
              <a:solidFill>
                <a:schemeClr val="accent6">
                  <a:lumMod val="60000"/>
                  <a:lumOff val="40000"/>
                  <a:alpha val="50000"/>
                </a:schemeClr>
              </a:solidFill>
              <a:round/>
            </a:ln>
            <a:effectLst/>
          </c:spPr>
          <c:invertIfNegative val="0"/>
          <c:dPt>
            <c:idx val="0"/>
            <c:invertIfNegative val="0"/>
            <c:bubble3D val="0"/>
            <c:spPr>
              <a:solidFill>
                <a:schemeClr val="accent6">
                  <a:lumMod val="60000"/>
                  <a:lumOff val="40000"/>
                </a:schemeClr>
              </a:solidFill>
              <a:ln w="9525" cap="flat" cmpd="sng" algn="ctr">
                <a:solidFill>
                  <a:schemeClr val="accent6">
                    <a:lumMod val="60000"/>
                    <a:lumOff val="40000"/>
                    <a:alpha val="50000"/>
                  </a:schemeClr>
                </a:solidFill>
                <a:round/>
              </a:ln>
              <a:effectLst/>
            </c:spPr>
            <c:extLst>
              <c:ext xmlns:c16="http://schemas.microsoft.com/office/drawing/2014/chart" uri="{C3380CC4-5D6E-409C-BE32-E72D297353CC}">
                <c16:uniqueId val="{00000001-DB80-493A-9948-3D0C93A40BEF}"/>
              </c:ext>
            </c:extLst>
          </c:dPt>
          <c:dPt>
            <c:idx val="1"/>
            <c:invertIfNegative val="0"/>
            <c:bubble3D val="0"/>
            <c:spPr>
              <a:solidFill>
                <a:schemeClr val="accent1">
                  <a:lumMod val="60000"/>
                  <a:lumOff val="40000"/>
                </a:schemeClr>
              </a:solidFill>
              <a:ln w="9525" cap="flat" cmpd="sng" algn="ctr">
                <a:solidFill>
                  <a:schemeClr val="accent6">
                    <a:lumMod val="60000"/>
                    <a:lumOff val="40000"/>
                    <a:alpha val="50000"/>
                  </a:schemeClr>
                </a:solidFill>
                <a:round/>
              </a:ln>
              <a:effectLst/>
            </c:spPr>
            <c:extLst>
              <c:ext xmlns:c16="http://schemas.microsoft.com/office/drawing/2014/chart" uri="{C3380CC4-5D6E-409C-BE32-E72D297353CC}">
                <c16:uniqueId val="{00000003-DB80-493A-9948-3D0C93A40BEF}"/>
              </c:ext>
            </c:extLst>
          </c:dPt>
          <c:dPt>
            <c:idx val="2"/>
            <c:invertIfNegative val="0"/>
            <c:bubble3D val="0"/>
            <c:spPr>
              <a:solidFill>
                <a:schemeClr val="accent4"/>
              </a:solidFill>
              <a:ln w="9525" cap="flat" cmpd="sng" algn="ctr">
                <a:solidFill>
                  <a:schemeClr val="accent6">
                    <a:lumMod val="60000"/>
                    <a:lumOff val="40000"/>
                    <a:alpha val="50000"/>
                  </a:schemeClr>
                </a:solidFill>
                <a:round/>
              </a:ln>
              <a:effectLst/>
            </c:spPr>
            <c:extLst>
              <c:ext xmlns:c16="http://schemas.microsoft.com/office/drawing/2014/chart" uri="{C3380CC4-5D6E-409C-BE32-E72D297353CC}">
                <c16:uniqueId val="{00000005-DB80-493A-9948-3D0C93A40BE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Hoja3!$B$3:$B$5</c:f>
              <c:strCache>
                <c:ptCount val="3"/>
                <c:pt idx="0">
                  <c:v>AUDITORÍA REGULAR</c:v>
                </c:pt>
                <c:pt idx="1">
                  <c:v>AUDITORÍA ESPECIAL</c:v>
                </c:pt>
                <c:pt idx="2">
                  <c:v>AUDITORÍA EXPRES</c:v>
                </c:pt>
              </c:strCache>
            </c:strRef>
          </c:cat>
          <c:val>
            <c:numRef>
              <c:f>Hoja3!$C$3:$C$5</c:f>
              <c:numCache>
                <c:formatCode>General</c:formatCode>
                <c:ptCount val="3"/>
                <c:pt idx="0">
                  <c:v>14</c:v>
                </c:pt>
                <c:pt idx="1">
                  <c:v>2</c:v>
                </c:pt>
                <c:pt idx="2">
                  <c:v>5</c:v>
                </c:pt>
              </c:numCache>
            </c:numRef>
          </c:val>
          <c:extLst>
            <c:ext xmlns:c16="http://schemas.microsoft.com/office/drawing/2014/chart" uri="{C3380CC4-5D6E-409C-BE32-E72D297353CC}">
              <c16:uniqueId val="{00000006-DB80-493A-9948-3D0C93A40BEF}"/>
            </c:ext>
          </c:extLst>
        </c:ser>
        <c:dLbls>
          <c:dLblPos val="inEnd"/>
          <c:showLegendKey val="0"/>
          <c:showVal val="1"/>
          <c:showCatName val="0"/>
          <c:showSerName val="0"/>
          <c:showPercent val="0"/>
          <c:showBubbleSize val="0"/>
        </c:dLbls>
        <c:gapWidth val="65"/>
        <c:axId val="368437936"/>
        <c:axId val="368436848"/>
      </c:barChart>
      <c:catAx>
        <c:axId val="368437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s-CO"/>
          </a:p>
        </c:txPr>
        <c:crossAx val="368436848"/>
        <c:crosses val="autoZero"/>
        <c:auto val="1"/>
        <c:lblAlgn val="ctr"/>
        <c:lblOffset val="100"/>
        <c:noMultiLvlLbl val="0"/>
      </c:catAx>
      <c:valAx>
        <c:axId val="3684368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68437936"/>
        <c:crosses val="autoZero"/>
        <c:crossBetween val="between"/>
      </c:valAx>
      <c:spPr>
        <a:noFill/>
        <a:ln>
          <a:noFill/>
        </a:ln>
        <a:effectLst/>
      </c:spPr>
    </c:plotArea>
    <c:plotVisOnly val="1"/>
    <c:dispBlanksAs val="gap"/>
    <c:showDLblsOverMax val="0"/>
  </c:chart>
  <c: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C1E73E-4862-4E12-A0BD-6BF0BFFD2818}"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s-CO"/>
        </a:p>
      </dgm:t>
    </dgm:pt>
    <dgm:pt modelId="{1D15B1E4-DD4C-4671-932A-CBD3C553E983}">
      <dgm:prSet phldrT="[Texto]" custT="1"/>
      <dgm:spPr/>
      <dgm:t>
        <a:bodyPr/>
        <a:lstStyle/>
        <a:p>
          <a:endParaRPr lang="es-CO" sz="1600" b="1" dirty="0"/>
        </a:p>
        <a:p>
          <a:r>
            <a:rPr lang="es-CO" sz="1600" b="1" dirty="0"/>
            <a:t>COORDINACIÓN DEL CONTROL FISCAL MICRO Y LOS PROCESOS DE RESPONSABILIDAD FISCAL</a:t>
          </a:r>
        </a:p>
        <a:p>
          <a:endParaRPr lang="es-CO" sz="1600" b="1" dirty="0"/>
        </a:p>
      </dgm:t>
    </dgm:pt>
    <dgm:pt modelId="{AFD76958-B80E-41AC-8A99-BAE091F31A9D}" type="parTrans" cxnId="{75A0FB93-1A4D-4B51-A64F-E9BF550309D2}">
      <dgm:prSet/>
      <dgm:spPr/>
      <dgm:t>
        <a:bodyPr/>
        <a:lstStyle/>
        <a:p>
          <a:endParaRPr lang="es-CO"/>
        </a:p>
      </dgm:t>
    </dgm:pt>
    <dgm:pt modelId="{12AD509E-1B0E-4188-B7B7-00D13F67C295}" type="sibTrans" cxnId="{75A0FB93-1A4D-4B51-A64F-E9BF550309D2}">
      <dgm:prSet/>
      <dgm:spPr/>
      <dgm:t>
        <a:bodyPr/>
        <a:lstStyle/>
        <a:p>
          <a:endParaRPr lang="es-CO"/>
        </a:p>
      </dgm:t>
    </dgm:pt>
    <dgm:pt modelId="{AC7E77D8-293A-4DF6-82CA-21457E9F73AB}">
      <dgm:prSet phldrT="[Texto]" custT="1"/>
      <dgm:spPr/>
      <dgm:t>
        <a:bodyPr/>
        <a:lstStyle/>
        <a:p>
          <a:endParaRPr lang="es-CO" sz="1600" b="1" dirty="0"/>
        </a:p>
        <a:p>
          <a:r>
            <a:rPr lang="es-CO" sz="1600" b="1" dirty="0"/>
            <a:t>PROMOVER PRACTICAS DE BUEN GOBIERNO EN EL CONTROL FISCAL</a:t>
          </a:r>
        </a:p>
        <a:p>
          <a:endParaRPr lang="es-CO" sz="1600" b="1" dirty="0"/>
        </a:p>
      </dgm:t>
    </dgm:pt>
    <dgm:pt modelId="{5EE7DE5A-3CD4-46F5-AC04-28BFF8F31BBF}" type="parTrans" cxnId="{70BAC242-BD72-4095-B2C2-7DEF7754ACE3}">
      <dgm:prSet/>
      <dgm:spPr/>
      <dgm:t>
        <a:bodyPr/>
        <a:lstStyle/>
        <a:p>
          <a:endParaRPr lang="es-CO"/>
        </a:p>
      </dgm:t>
    </dgm:pt>
    <dgm:pt modelId="{223A8EB8-F208-4702-AD14-8E03980D9831}" type="sibTrans" cxnId="{70BAC242-BD72-4095-B2C2-7DEF7754ACE3}">
      <dgm:prSet/>
      <dgm:spPr/>
      <dgm:t>
        <a:bodyPr/>
        <a:lstStyle/>
        <a:p>
          <a:endParaRPr lang="es-CO"/>
        </a:p>
      </dgm:t>
    </dgm:pt>
    <dgm:pt modelId="{653F9264-C26C-491C-8FCF-DCE322C35095}">
      <dgm:prSet custT="1"/>
      <dgm:spPr>
        <a:solidFill>
          <a:srgbClr val="C00000"/>
        </a:solidFill>
      </dgm:spPr>
      <dgm:t>
        <a:bodyPr/>
        <a:lstStyle/>
        <a:p>
          <a:r>
            <a:rPr lang="es-CO" sz="1600" b="1" dirty="0"/>
            <a:t>FORTALECIMIENTO A LA GESTIÓN ADMINISTRATIVA, FINANCIERA Y JURÍDICA</a:t>
          </a:r>
        </a:p>
      </dgm:t>
    </dgm:pt>
    <dgm:pt modelId="{45FCB2E4-4BDF-42E3-B671-FF28C773960D}" type="parTrans" cxnId="{A4009931-0E3F-40EC-AB86-51652AD6F1B8}">
      <dgm:prSet/>
      <dgm:spPr/>
      <dgm:t>
        <a:bodyPr/>
        <a:lstStyle/>
        <a:p>
          <a:endParaRPr lang="es-CO"/>
        </a:p>
      </dgm:t>
    </dgm:pt>
    <dgm:pt modelId="{116A9B43-11EE-4186-B8EE-47F8C66D1A5C}" type="sibTrans" cxnId="{A4009931-0E3F-40EC-AB86-51652AD6F1B8}">
      <dgm:prSet/>
      <dgm:spPr>
        <a:solidFill>
          <a:srgbClr val="FFC000"/>
        </a:solidFill>
      </dgm:spPr>
      <dgm:t>
        <a:bodyPr/>
        <a:lstStyle/>
        <a:p>
          <a:endParaRPr lang="es-CO"/>
        </a:p>
      </dgm:t>
    </dgm:pt>
    <dgm:pt modelId="{443954B8-0343-4039-8DDF-37A530360A8A}">
      <dgm:prSet custT="1"/>
      <dgm:spPr>
        <a:solidFill>
          <a:schemeClr val="accent6"/>
        </a:solidFill>
      </dgm:spPr>
      <dgm:t>
        <a:bodyPr/>
        <a:lstStyle/>
        <a:p>
          <a:r>
            <a:rPr lang="es-CO" sz="1600" b="1"/>
            <a:t>MODERNIZACIÓN ORGANIZACIONAL</a:t>
          </a:r>
          <a:endParaRPr lang="es-CO" sz="1600" b="1" dirty="0"/>
        </a:p>
      </dgm:t>
    </dgm:pt>
    <dgm:pt modelId="{F93FCB3F-5C5E-4797-92EB-FAC65F8D61D0}" type="parTrans" cxnId="{970D3D7B-9A00-4C09-BC12-7AD65472CF5F}">
      <dgm:prSet/>
      <dgm:spPr/>
      <dgm:t>
        <a:bodyPr/>
        <a:lstStyle/>
        <a:p>
          <a:endParaRPr lang="es-CO"/>
        </a:p>
      </dgm:t>
    </dgm:pt>
    <dgm:pt modelId="{C03C76EB-3734-440B-8301-3EA0D7EF1EE8}" type="sibTrans" cxnId="{970D3D7B-9A00-4C09-BC12-7AD65472CF5F}">
      <dgm:prSet/>
      <dgm:spPr/>
      <dgm:t>
        <a:bodyPr/>
        <a:lstStyle/>
        <a:p>
          <a:endParaRPr lang="es-CO"/>
        </a:p>
      </dgm:t>
    </dgm:pt>
    <dgm:pt modelId="{38D01E9F-8F00-4937-A11D-70B9C33EDC8D}">
      <dgm:prSet custT="1"/>
      <dgm:spPr>
        <a:solidFill>
          <a:schemeClr val="accent2">
            <a:lumMod val="75000"/>
          </a:schemeClr>
        </a:solidFill>
      </dgm:spPr>
      <dgm:t>
        <a:bodyPr/>
        <a:lstStyle/>
        <a:p>
          <a:r>
            <a:rPr lang="es-CO" sz="1600" b="1"/>
            <a:t>FORTALECIMIENTO INSTITUCIONAL</a:t>
          </a:r>
          <a:endParaRPr lang="es-CO" sz="1600" b="1" dirty="0"/>
        </a:p>
      </dgm:t>
    </dgm:pt>
    <dgm:pt modelId="{B7ACF13A-7E81-4C47-8430-C142F6E8587D}" type="parTrans" cxnId="{508147AE-DB4F-416F-AEF5-EE2BA4EAC9C8}">
      <dgm:prSet/>
      <dgm:spPr/>
      <dgm:t>
        <a:bodyPr/>
        <a:lstStyle/>
        <a:p>
          <a:endParaRPr lang="es-CO"/>
        </a:p>
      </dgm:t>
    </dgm:pt>
    <dgm:pt modelId="{24E13C4D-1392-42D1-93D2-C735F54EA5F1}" type="sibTrans" cxnId="{508147AE-DB4F-416F-AEF5-EE2BA4EAC9C8}">
      <dgm:prSet/>
      <dgm:spPr/>
      <dgm:t>
        <a:bodyPr/>
        <a:lstStyle/>
        <a:p>
          <a:endParaRPr lang="es-CO"/>
        </a:p>
      </dgm:t>
    </dgm:pt>
    <dgm:pt modelId="{EF02B4CC-ADC7-403A-B3F5-21D9A5231A19}" type="pres">
      <dgm:prSet presAssocID="{83C1E73E-4862-4E12-A0BD-6BF0BFFD2818}" presName="Name0" presStyleCnt="0">
        <dgm:presLayoutVars>
          <dgm:dir/>
          <dgm:resizeHandles val="exact"/>
        </dgm:presLayoutVars>
      </dgm:prSet>
      <dgm:spPr/>
    </dgm:pt>
    <dgm:pt modelId="{2A7E6549-8980-4BCE-8D20-93AFB10702B5}" type="pres">
      <dgm:prSet presAssocID="{83C1E73E-4862-4E12-A0BD-6BF0BFFD2818}" presName="cycle" presStyleCnt="0"/>
      <dgm:spPr/>
    </dgm:pt>
    <dgm:pt modelId="{60A620C4-F5EA-4164-BE49-E1B344C9A195}" type="pres">
      <dgm:prSet presAssocID="{653F9264-C26C-491C-8FCF-DCE322C35095}" presName="nodeFirstNode" presStyleLbl="node1" presStyleIdx="0" presStyleCnt="5" custScaleX="177784" custRadScaleRad="100004" custRadScaleInc="857">
        <dgm:presLayoutVars>
          <dgm:bulletEnabled val="1"/>
        </dgm:presLayoutVars>
      </dgm:prSet>
      <dgm:spPr/>
    </dgm:pt>
    <dgm:pt modelId="{1ED3D29F-6961-4536-A3F9-5054C76FF7A9}" type="pres">
      <dgm:prSet presAssocID="{116A9B43-11EE-4186-B8EE-47F8C66D1A5C}" presName="sibTransFirstNode" presStyleLbl="bgShp" presStyleIdx="0" presStyleCnt="1" custAng="818171" custScaleX="118999" custLinFactNeighborX="1877" custLinFactNeighborY="21800"/>
      <dgm:spPr/>
    </dgm:pt>
    <dgm:pt modelId="{47F42396-C2B4-4380-A3A6-7F20932E6877}" type="pres">
      <dgm:prSet presAssocID="{443954B8-0343-4039-8DDF-37A530360A8A}" presName="nodeFollowingNodes" presStyleLbl="node1" presStyleIdx="1" presStyleCnt="5" custScaleX="158282" custRadScaleRad="132746" custRadScaleInc="4364">
        <dgm:presLayoutVars>
          <dgm:bulletEnabled val="1"/>
        </dgm:presLayoutVars>
      </dgm:prSet>
      <dgm:spPr/>
    </dgm:pt>
    <dgm:pt modelId="{5420E15D-A57B-4E47-97BF-77F93B3DFF75}" type="pres">
      <dgm:prSet presAssocID="{38D01E9F-8F00-4937-A11D-70B9C33EDC8D}" presName="nodeFollowingNodes" presStyleLbl="node1" presStyleIdx="2" presStyleCnt="5" custScaleX="181786" custRadScaleRad="118665" custRadScaleInc="-59598">
        <dgm:presLayoutVars>
          <dgm:bulletEnabled val="1"/>
        </dgm:presLayoutVars>
      </dgm:prSet>
      <dgm:spPr/>
    </dgm:pt>
    <dgm:pt modelId="{AB08163C-E54F-4B49-8550-0DE5D0876205}" type="pres">
      <dgm:prSet presAssocID="{1D15B1E4-DD4C-4671-932A-CBD3C553E983}" presName="nodeFollowingNodes" presStyleLbl="node1" presStyleIdx="3" presStyleCnt="5" custScaleX="153863" custRadScaleRad="133322" custRadScaleInc="106204">
        <dgm:presLayoutVars>
          <dgm:bulletEnabled val="1"/>
        </dgm:presLayoutVars>
      </dgm:prSet>
      <dgm:spPr/>
    </dgm:pt>
    <dgm:pt modelId="{904FD003-15BC-4AE5-B8B8-5E9B8B313173}" type="pres">
      <dgm:prSet presAssocID="{AC7E77D8-293A-4DF6-82CA-21457E9F73AB}" presName="nodeFollowingNodes" presStyleLbl="node1" presStyleIdx="4" presStyleCnt="5" custScaleX="186135" custRadScaleRad="113367" custRadScaleInc="-63505">
        <dgm:presLayoutVars>
          <dgm:bulletEnabled val="1"/>
        </dgm:presLayoutVars>
      </dgm:prSet>
      <dgm:spPr/>
    </dgm:pt>
  </dgm:ptLst>
  <dgm:cxnLst>
    <dgm:cxn modelId="{EF54B00D-86B7-4735-B129-77126B05737B}" type="presOf" srcId="{443954B8-0343-4039-8DDF-37A530360A8A}" destId="{47F42396-C2B4-4380-A3A6-7F20932E6877}" srcOrd="0" destOrd="0" presId="urn:microsoft.com/office/officeart/2005/8/layout/cycle3"/>
    <dgm:cxn modelId="{A4009931-0E3F-40EC-AB86-51652AD6F1B8}" srcId="{83C1E73E-4862-4E12-A0BD-6BF0BFFD2818}" destId="{653F9264-C26C-491C-8FCF-DCE322C35095}" srcOrd="0" destOrd="0" parTransId="{45FCB2E4-4BDF-42E3-B671-FF28C773960D}" sibTransId="{116A9B43-11EE-4186-B8EE-47F8C66D1A5C}"/>
    <dgm:cxn modelId="{D9E42442-6E52-4752-BF07-40E636088C8D}" type="presOf" srcId="{83C1E73E-4862-4E12-A0BD-6BF0BFFD2818}" destId="{EF02B4CC-ADC7-403A-B3F5-21D9A5231A19}" srcOrd="0" destOrd="0" presId="urn:microsoft.com/office/officeart/2005/8/layout/cycle3"/>
    <dgm:cxn modelId="{8D4E3942-58D9-4138-B9A7-A1FA0761393B}" type="presOf" srcId="{38D01E9F-8F00-4937-A11D-70B9C33EDC8D}" destId="{5420E15D-A57B-4E47-97BF-77F93B3DFF75}" srcOrd="0" destOrd="0" presId="urn:microsoft.com/office/officeart/2005/8/layout/cycle3"/>
    <dgm:cxn modelId="{70BAC242-BD72-4095-B2C2-7DEF7754ACE3}" srcId="{83C1E73E-4862-4E12-A0BD-6BF0BFFD2818}" destId="{AC7E77D8-293A-4DF6-82CA-21457E9F73AB}" srcOrd="4" destOrd="0" parTransId="{5EE7DE5A-3CD4-46F5-AC04-28BFF8F31BBF}" sibTransId="{223A8EB8-F208-4702-AD14-8E03980D9831}"/>
    <dgm:cxn modelId="{675EDA4B-6E91-4A5B-8AE4-3B73BDE442AB}" type="presOf" srcId="{AC7E77D8-293A-4DF6-82CA-21457E9F73AB}" destId="{904FD003-15BC-4AE5-B8B8-5E9B8B313173}" srcOrd="0" destOrd="0" presId="urn:microsoft.com/office/officeart/2005/8/layout/cycle3"/>
    <dgm:cxn modelId="{970D3D7B-9A00-4C09-BC12-7AD65472CF5F}" srcId="{83C1E73E-4862-4E12-A0BD-6BF0BFFD2818}" destId="{443954B8-0343-4039-8DDF-37A530360A8A}" srcOrd="1" destOrd="0" parTransId="{F93FCB3F-5C5E-4797-92EB-FAC65F8D61D0}" sibTransId="{C03C76EB-3734-440B-8301-3EA0D7EF1EE8}"/>
    <dgm:cxn modelId="{75A0FB93-1A4D-4B51-A64F-E9BF550309D2}" srcId="{83C1E73E-4862-4E12-A0BD-6BF0BFFD2818}" destId="{1D15B1E4-DD4C-4671-932A-CBD3C553E983}" srcOrd="3" destOrd="0" parTransId="{AFD76958-B80E-41AC-8A99-BAE091F31A9D}" sibTransId="{12AD509E-1B0E-4188-B7B7-00D13F67C295}"/>
    <dgm:cxn modelId="{D80C3598-2355-444B-BBB4-402AC1D387DA}" type="presOf" srcId="{116A9B43-11EE-4186-B8EE-47F8C66D1A5C}" destId="{1ED3D29F-6961-4536-A3F9-5054C76FF7A9}" srcOrd="0" destOrd="0" presId="urn:microsoft.com/office/officeart/2005/8/layout/cycle3"/>
    <dgm:cxn modelId="{C371AF9D-B331-43AE-9389-9901D659B8CB}" type="presOf" srcId="{1D15B1E4-DD4C-4671-932A-CBD3C553E983}" destId="{AB08163C-E54F-4B49-8550-0DE5D0876205}" srcOrd="0" destOrd="0" presId="urn:microsoft.com/office/officeart/2005/8/layout/cycle3"/>
    <dgm:cxn modelId="{508147AE-DB4F-416F-AEF5-EE2BA4EAC9C8}" srcId="{83C1E73E-4862-4E12-A0BD-6BF0BFFD2818}" destId="{38D01E9F-8F00-4937-A11D-70B9C33EDC8D}" srcOrd="2" destOrd="0" parTransId="{B7ACF13A-7E81-4C47-8430-C142F6E8587D}" sibTransId="{24E13C4D-1392-42D1-93D2-C735F54EA5F1}"/>
    <dgm:cxn modelId="{80D95BD8-FA7F-4CB5-B830-7C35C6EA3B44}" type="presOf" srcId="{653F9264-C26C-491C-8FCF-DCE322C35095}" destId="{60A620C4-F5EA-4164-BE49-E1B344C9A195}" srcOrd="0" destOrd="0" presId="urn:microsoft.com/office/officeart/2005/8/layout/cycle3"/>
    <dgm:cxn modelId="{509488D8-B7B3-445B-85A7-2D70DC0E7B1E}" type="presParOf" srcId="{EF02B4CC-ADC7-403A-B3F5-21D9A5231A19}" destId="{2A7E6549-8980-4BCE-8D20-93AFB10702B5}" srcOrd="0" destOrd="0" presId="urn:microsoft.com/office/officeart/2005/8/layout/cycle3"/>
    <dgm:cxn modelId="{6567419E-FD83-4B49-BC90-D9E3310DD441}" type="presParOf" srcId="{2A7E6549-8980-4BCE-8D20-93AFB10702B5}" destId="{60A620C4-F5EA-4164-BE49-E1B344C9A195}" srcOrd="0" destOrd="0" presId="urn:microsoft.com/office/officeart/2005/8/layout/cycle3"/>
    <dgm:cxn modelId="{1CA3EEF3-C7DE-4E0A-AEE0-648F0E831F9F}" type="presParOf" srcId="{2A7E6549-8980-4BCE-8D20-93AFB10702B5}" destId="{1ED3D29F-6961-4536-A3F9-5054C76FF7A9}" srcOrd="1" destOrd="0" presId="urn:microsoft.com/office/officeart/2005/8/layout/cycle3"/>
    <dgm:cxn modelId="{01A1E1E1-5659-4E5C-ACE3-664B60AA72C8}" type="presParOf" srcId="{2A7E6549-8980-4BCE-8D20-93AFB10702B5}" destId="{47F42396-C2B4-4380-A3A6-7F20932E6877}" srcOrd="2" destOrd="0" presId="urn:microsoft.com/office/officeart/2005/8/layout/cycle3"/>
    <dgm:cxn modelId="{ECE1DCB8-6911-4C1F-858E-9D02CC607089}" type="presParOf" srcId="{2A7E6549-8980-4BCE-8D20-93AFB10702B5}" destId="{5420E15D-A57B-4E47-97BF-77F93B3DFF75}" srcOrd="3" destOrd="0" presId="urn:microsoft.com/office/officeart/2005/8/layout/cycle3"/>
    <dgm:cxn modelId="{36223C1A-5E6C-4607-9AC7-4E88D506AF7E}" type="presParOf" srcId="{2A7E6549-8980-4BCE-8D20-93AFB10702B5}" destId="{AB08163C-E54F-4B49-8550-0DE5D0876205}" srcOrd="4" destOrd="0" presId="urn:microsoft.com/office/officeart/2005/8/layout/cycle3"/>
    <dgm:cxn modelId="{B40C1EAE-D7E0-444C-A2A1-275BD50CB61C}" type="presParOf" srcId="{2A7E6549-8980-4BCE-8D20-93AFB10702B5}" destId="{904FD003-15BC-4AE5-B8B8-5E9B8B313173}" srcOrd="5"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D90FFD-65B5-49E1-8D3E-FCA3449B847D}" type="doc">
      <dgm:prSet loTypeId="urn:microsoft.com/office/officeart/2005/8/layout/vList3" loCatId="list" qsTypeId="urn:microsoft.com/office/officeart/2005/8/quickstyle/simple1" qsCatId="simple" csTypeId="urn:microsoft.com/office/officeart/2005/8/colors/accent1_2" csCatId="accent1" phldr="1"/>
      <dgm:spPr/>
    </dgm:pt>
    <dgm:pt modelId="{496A79A8-C8BB-4F53-868A-B8AB2CE57CB7}">
      <dgm:prSet custT="1"/>
      <dgm:spPr>
        <a:solidFill>
          <a:schemeClr val="accent4"/>
        </a:solidFill>
      </dgm:spPr>
      <dgm:t>
        <a:bodyPr/>
        <a:lstStyle/>
        <a:p>
          <a:pPr>
            <a:buFont typeface="+mj-lt"/>
            <a:buAutoNum type="arabicPeriod"/>
          </a:pPr>
          <a:r>
            <a:rPr lang="es-CO" sz="1800" b="1" dirty="0"/>
            <a:t> ASEGURAR EL FUNCIONAMIENTO E IMPULSAR EL FORTALECIMIENTO INSTITUCIONAL</a:t>
          </a:r>
          <a:endParaRPr lang="es-CO" sz="1800" dirty="0"/>
        </a:p>
      </dgm:t>
    </dgm:pt>
    <dgm:pt modelId="{03283276-6C8D-4BD0-869E-B96E8B6B360E}" type="parTrans" cxnId="{7D96126E-30AF-402E-A861-46DFE8DFECAB}">
      <dgm:prSet/>
      <dgm:spPr/>
      <dgm:t>
        <a:bodyPr/>
        <a:lstStyle/>
        <a:p>
          <a:endParaRPr lang="es-CO"/>
        </a:p>
      </dgm:t>
    </dgm:pt>
    <dgm:pt modelId="{5932B3D0-7945-4BD1-B6A7-B66E2CFA0F40}" type="sibTrans" cxnId="{7D96126E-30AF-402E-A861-46DFE8DFECAB}">
      <dgm:prSet/>
      <dgm:spPr/>
      <dgm:t>
        <a:bodyPr/>
        <a:lstStyle/>
        <a:p>
          <a:endParaRPr lang="es-CO"/>
        </a:p>
      </dgm:t>
    </dgm:pt>
    <dgm:pt modelId="{924002A8-3449-4A51-B178-97E7A4E41A14}">
      <dgm:prSet custT="1"/>
      <dgm:spPr/>
      <dgm:t>
        <a:bodyPr/>
        <a:lstStyle/>
        <a:p>
          <a:pPr>
            <a:buFont typeface="+mj-lt"/>
            <a:buNone/>
          </a:pPr>
          <a:r>
            <a:rPr lang="es-CO" sz="1800" b="1" dirty="0">
              <a:effectLst/>
              <a:latin typeface="+mn-lt"/>
              <a:ea typeface="Calibri" panose="020F0502020204030204" pitchFamily="34" charset="0"/>
              <a:cs typeface="Times New Roman" panose="02020603050405020304" pitchFamily="18" charset="0"/>
            </a:rPr>
            <a:t>2. PROMOVER LA PARTICIPACIÓN DE LA CIUDADANÍA EN LA VIGILANCIA DE LA GESTIÓN PÚBLICA Y SUS RESULTADOS</a:t>
          </a:r>
          <a:endParaRPr lang="es-CO" sz="1800" dirty="0">
            <a:effectLst/>
            <a:latin typeface="+mn-lt"/>
            <a:ea typeface="Calibri" panose="020F0502020204030204" pitchFamily="34" charset="0"/>
            <a:cs typeface="Times New Roman" panose="02020603050405020304" pitchFamily="18" charset="0"/>
          </a:endParaRPr>
        </a:p>
      </dgm:t>
    </dgm:pt>
    <dgm:pt modelId="{6A508681-6EB7-4B82-8CB4-5D027B883B7A}" type="parTrans" cxnId="{C13A817C-140D-4F18-8173-7DBA34803210}">
      <dgm:prSet/>
      <dgm:spPr/>
      <dgm:t>
        <a:bodyPr/>
        <a:lstStyle/>
        <a:p>
          <a:endParaRPr lang="es-CO"/>
        </a:p>
      </dgm:t>
    </dgm:pt>
    <dgm:pt modelId="{3A8F7AC7-0A9C-457A-8CF2-85AC9E23BCA2}" type="sibTrans" cxnId="{C13A817C-140D-4F18-8173-7DBA34803210}">
      <dgm:prSet/>
      <dgm:spPr/>
      <dgm:t>
        <a:bodyPr/>
        <a:lstStyle/>
        <a:p>
          <a:endParaRPr lang="es-CO"/>
        </a:p>
      </dgm:t>
    </dgm:pt>
    <dgm:pt modelId="{CF25E82E-5957-4A65-B5DA-CA68047523BE}">
      <dgm:prSet custT="1"/>
      <dgm:spPr>
        <a:solidFill>
          <a:schemeClr val="accent6"/>
        </a:solidFill>
      </dgm:spPr>
      <dgm:t>
        <a:bodyPr/>
        <a:lstStyle/>
        <a:p>
          <a:pPr>
            <a:buFont typeface="+mj-lt"/>
            <a:buNone/>
          </a:pPr>
          <a:r>
            <a:rPr lang="es-CO" sz="1600" b="1" dirty="0">
              <a:effectLst/>
              <a:latin typeface="+mn-lt"/>
              <a:ea typeface="Calibri" panose="020F0502020204030204" pitchFamily="34" charset="0"/>
              <a:cs typeface="Times New Roman" panose="02020603050405020304" pitchFamily="18" charset="0"/>
            </a:rPr>
            <a:t>3. FORTALECER EL PROCESO DE RESPONSABILIDAD FISCAL Y JURISDICCIÓN COACTIVA, MEDIANTE LA ARTICULACIÓN DE UN PROCESO AUDITOR EFECTIVO, EN PRO DE SALVAGUARDAR EL ERARIO PÚBLICO</a:t>
          </a:r>
          <a:endParaRPr lang="es-CO" sz="1600" dirty="0">
            <a:effectLst/>
            <a:latin typeface="+mn-lt"/>
            <a:ea typeface="Calibri" panose="020F0502020204030204" pitchFamily="34" charset="0"/>
            <a:cs typeface="Times New Roman" panose="02020603050405020304" pitchFamily="18" charset="0"/>
          </a:endParaRPr>
        </a:p>
      </dgm:t>
    </dgm:pt>
    <dgm:pt modelId="{4A59131D-1F5E-4D98-8551-91FFCE7F324C}" type="parTrans" cxnId="{6A5E637B-9204-4C88-99E2-4603E474B6A5}">
      <dgm:prSet/>
      <dgm:spPr/>
      <dgm:t>
        <a:bodyPr/>
        <a:lstStyle/>
        <a:p>
          <a:endParaRPr lang="es-CO"/>
        </a:p>
      </dgm:t>
    </dgm:pt>
    <dgm:pt modelId="{7BB93252-0DE7-40CD-93B5-63BB3E5B88BD}" type="sibTrans" cxnId="{6A5E637B-9204-4C88-99E2-4603E474B6A5}">
      <dgm:prSet/>
      <dgm:spPr/>
      <dgm:t>
        <a:bodyPr/>
        <a:lstStyle/>
        <a:p>
          <a:endParaRPr lang="es-CO"/>
        </a:p>
      </dgm:t>
    </dgm:pt>
    <dgm:pt modelId="{5D7A1A6F-71A1-4882-B701-5829E1AD9D40}" type="pres">
      <dgm:prSet presAssocID="{66D90FFD-65B5-49E1-8D3E-FCA3449B847D}" presName="linearFlow" presStyleCnt="0">
        <dgm:presLayoutVars>
          <dgm:dir/>
          <dgm:resizeHandles val="exact"/>
        </dgm:presLayoutVars>
      </dgm:prSet>
      <dgm:spPr/>
    </dgm:pt>
    <dgm:pt modelId="{1BB60B95-AEED-4AC5-9BD9-8BE86D4DF562}" type="pres">
      <dgm:prSet presAssocID="{496A79A8-C8BB-4F53-868A-B8AB2CE57CB7}" presName="composite" presStyleCnt="0"/>
      <dgm:spPr/>
    </dgm:pt>
    <dgm:pt modelId="{C58BC852-D440-4CD7-8272-5B18D31F2CFD}" type="pres">
      <dgm:prSet presAssocID="{496A79A8-C8BB-4F53-868A-B8AB2CE57CB7}" presName="imgShp" presStyleLbl="fgImgPlace1" presStyleIdx="0" presStyleCnt="3" custScaleX="226100" custScaleY="20993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CACA951A-F791-4026-AA52-2AC43A1BA9B3}" type="pres">
      <dgm:prSet presAssocID="{496A79A8-C8BB-4F53-868A-B8AB2CE57CB7}" presName="txShp" presStyleLbl="node1" presStyleIdx="0" presStyleCnt="3" custScaleX="106948" custLinFactNeighborX="17538">
        <dgm:presLayoutVars>
          <dgm:bulletEnabled val="1"/>
        </dgm:presLayoutVars>
      </dgm:prSet>
      <dgm:spPr/>
    </dgm:pt>
    <dgm:pt modelId="{478C8743-3DF1-4170-AB93-95F647762C5C}" type="pres">
      <dgm:prSet presAssocID="{5932B3D0-7945-4BD1-B6A7-B66E2CFA0F40}" presName="spacing" presStyleCnt="0"/>
      <dgm:spPr/>
    </dgm:pt>
    <dgm:pt modelId="{5572B2AC-4AA4-4334-BC6F-B6899615B1D7}" type="pres">
      <dgm:prSet presAssocID="{924002A8-3449-4A51-B178-97E7A4E41A14}" presName="composite" presStyleCnt="0"/>
      <dgm:spPr/>
    </dgm:pt>
    <dgm:pt modelId="{78A048D6-9B58-4F53-8BDE-3230DAA2BA01}" type="pres">
      <dgm:prSet presAssocID="{924002A8-3449-4A51-B178-97E7A4E41A14}" presName="imgShp" presStyleLbl="fgImgPlace1" presStyleIdx="1" presStyleCnt="3" custScaleX="255398" custScaleY="21299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pt>
    <dgm:pt modelId="{A82BA668-09AE-4BA7-B8B8-FCF62A3794E9}" type="pres">
      <dgm:prSet presAssocID="{924002A8-3449-4A51-B178-97E7A4E41A14}" presName="txShp" presStyleLbl="node1" presStyleIdx="1" presStyleCnt="3" custScaleX="110238" custLinFactNeighborX="16382" custLinFactNeighborY="4047">
        <dgm:presLayoutVars>
          <dgm:bulletEnabled val="1"/>
        </dgm:presLayoutVars>
      </dgm:prSet>
      <dgm:spPr/>
    </dgm:pt>
    <dgm:pt modelId="{5EF9AD71-9C6C-46A1-AD39-C13607FC7FCD}" type="pres">
      <dgm:prSet presAssocID="{3A8F7AC7-0A9C-457A-8CF2-85AC9E23BCA2}" presName="spacing" presStyleCnt="0"/>
      <dgm:spPr/>
    </dgm:pt>
    <dgm:pt modelId="{CB688F0D-CDBD-4C14-A48B-6EF9B58CABAE}" type="pres">
      <dgm:prSet presAssocID="{CF25E82E-5957-4A65-B5DA-CA68047523BE}" presName="composite" presStyleCnt="0"/>
      <dgm:spPr/>
    </dgm:pt>
    <dgm:pt modelId="{16B75F52-BF1A-4730-AD3D-34435499E362}" type="pres">
      <dgm:prSet presAssocID="{CF25E82E-5957-4A65-B5DA-CA68047523BE}" presName="imgShp" presStyleLbl="fgImgPlace1" presStyleIdx="2" presStyleCnt="3" custScaleX="244403" custScaleY="225444" custLinFactNeighborX="996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667C174E-4E9B-47FD-AA08-B71DBA5B7FB2}" type="pres">
      <dgm:prSet presAssocID="{CF25E82E-5957-4A65-B5DA-CA68047523BE}" presName="txShp" presStyleLbl="node1" presStyleIdx="2" presStyleCnt="3" custScaleX="110356" custScaleY="103126" custLinFactNeighborX="16972" custLinFactNeighborY="3549">
        <dgm:presLayoutVars>
          <dgm:bulletEnabled val="1"/>
        </dgm:presLayoutVars>
      </dgm:prSet>
      <dgm:spPr/>
    </dgm:pt>
  </dgm:ptLst>
  <dgm:cxnLst>
    <dgm:cxn modelId="{EBD22D11-76A3-4D39-93C6-29FA65E50CC0}" type="presOf" srcId="{66D90FFD-65B5-49E1-8D3E-FCA3449B847D}" destId="{5D7A1A6F-71A1-4882-B701-5829E1AD9D40}" srcOrd="0" destOrd="0" presId="urn:microsoft.com/office/officeart/2005/8/layout/vList3"/>
    <dgm:cxn modelId="{7D96126E-30AF-402E-A861-46DFE8DFECAB}" srcId="{66D90FFD-65B5-49E1-8D3E-FCA3449B847D}" destId="{496A79A8-C8BB-4F53-868A-B8AB2CE57CB7}" srcOrd="0" destOrd="0" parTransId="{03283276-6C8D-4BD0-869E-B96E8B6B360E}" sibTransId="{5932B3D0-7945-4BD1-B6A7-B66E2CFA0F40}"/>
    <dgm:cxn modelId="{6A5E637B-9204-4C88-99E2-4603E474B6A5}" srcId="{66D90FFD-65B5-49E1-8D3E-FCA3449B847D}" destId="{CF25E82E-5957-4A65-B5DA-CA68047523BE}" srcOrd="2" destOrd="0" parTransId="{4A59131D-1F5E-4D98-8551-91FFCE7F324C}" sibTransId="{7BB93252-0DE7-40CD-93B5-63BB3E5B88BD}"/>
    <dgm:cxn modelId="{C13A817C-140D-4F18-8173-7DBA34803210}" srcId="{66D90FFD-65B5-49E1-8D3E-FCA3449B847D}" destId="{924002A8-3449-4A51-B178-97E7A4E41A14}" srcOrd="1" destOrd="0" parTransId="{6A508681-6EB7-4B82-8CB4-5D027B883B7A}" sibTransId="{3A8F7AC7-0A9C-457A-8CF2-85AC9E23BCA2}"/>
    <dgm:cxn modelId="{C0A68BC9-FB9E-460E-80C9-D52150D9F86C}" type="presOf" srcId="{CF25E82E-5957-4A65-B5DA-CA68047523BE}" destId="{667C174E-4E9B-47FD-AA08-B71DBA5B7FB2}" srcOrd="0" destOrd="0" presId="urn:microsoft.com/office/officeart/2005/8/layout/vList3"/>
    <dgm:cxn modelId="{60F6C8FA-7F6F-4C56-B884-E90938B76037}" type="presOf" srcId="{924002A8-3449-4A51-B178-97E7A4E41A14}" destId="{A82BA668-09AE-4BA7-B8B8-FCF62A3794E9}" srcOrd="0" destOrd="0" presId="urn:microsoft.com/office/officeart/2005/8/layout/vList3"/>
    <dgm:cxn modelId="{9FE686FC-4256-4E6A-B0D7-BB8B87978EF2}" type="presOf" srcId="{496A79A8-C8BB-4F53-868A-B8AB2CE57CB7}" destId="{CACA951A-F791-4026-AA52-2AC43A1BA9B3}" srcOrd="0" destOrd="0" presId="urn:microsoft.com/office/officeart/2005/8/layout/vList3"/>
    <dgm:cxn modelId="{1F1C6540-03CB-4F26-A550-0E17FBE58379}" type="presParOf" srcId="{5D7A1A6F-71A1-4882-B701-5829E1AD9D40}" destId="{1BB60B95-AEED-4AC5-9BD9-8BE86D4DF562}" srcOrd="0" destOrd="0" presId="urn:microsoft.com/office/officeart/2005/8/layout/vList3"/>
    <dgm:cxn modelId="{E4D7F5AC-57FA-4F62-B91A-BD09CA304BC6}" type="presParOf" srcId="{1BB60B95-AEED-4AC5-9BD9-8BE86D4DF562}" destId="{C58BC852-D440-4CD7-8272-5B18D31F2CFD}" srcOrd="0" destOrd="0" presId="urn:microsoft.com/office/officeart/2005/8/layout/vList3"/>
    <dgm:cxn modelId="{B40FA515-A0F9-4E94-A2A1-F82E68DE0904}" type="presParOf" srcId="{1BB60B95-AEED-4AC5-9BD9-8BE86D4DF562}" destId="{CACA951A-F791-4026-AA52-2AC43A1BA9B3}" srcOrd="1" destOrd="0" presId="urn:microsoft.com/office/officeart/2005/8/layout/vList3"/>
    <dgm:cxn modelId="{96F6E411-CBD5-4883-87FC-D268EE13988D}" type="presParOf" srcId="{5D7A1A6F-71A1-4882-B701-5829E1AD9D40}" destId="{478C8743-3DF1-4170-AB93-95F647762C5C}" srcOrd="1" destOrd="0" presId="urn:microsoft.com/office/officeart/2005/8/layout/vList3"/>
    <dgm:cxn modelId="{9A1CD25C-DEBA-466A-82EF-BD7FE03FC496}" type="presParOf" srcId="{5D7A1A6F-71A1-4882-B701-5829E1AD9D40}" destId="{5572B2AC-4AA4-4334-BC6F-B6899615B1D7}" srcOrd="2" destOrd="0" presId="urn:microsoft.com/office/officeart/2005/8/layout/vList3"/>
    <dgm:cxn modelId="{A1DD0ABB-E42B-468B-94A9-96AD6EDCB50E}" type="presParOf" srcId="{5572B2AC-4AA4-4334-BC6F-B6899615B1D7}" destId="{78A048D6-9B58-4F53-8BDE-3230DAA2BA01}" srcOrd="0" destOrd="0" presId="urn:microsoft.com/office/officeart/2005/8/layout/vList3"/>
    <dgm:cxn modelId="{FE69921E-927B-4B0B-B785-C06E6369CC5F}" type="presParOf" srcId="{5572B2AC-4AA4-4334-BC6F-B6899615B1D7}" destId="{A82BA668-09AE-4BA7-B8B8-FCF62A3794E9}" srcOrd="1" destOrd="0" presId="urn:microsoft.com/office/officeart/2005/8/layout/vList3"/>
    <dgm:cxn modelId="{528C156D-FF88-4AEA-BDC4-394B688FB551}" type="presParOf" srcId="{5D7A1A6F-71A1-4882-B701-5829E1AD9D40}" destId="{5EF9AD71-9C6C-46A1-AD39-C13607FC7FCD}" srcOrd="3" destOrd="0" presId="urn:microsoft.com/office/officeart/2005/8/layout/vList3"/>
    <dgm:cxn modelId="{C8A03B0D-A069-4BC0-A071-8A2DDE705C9A}" type="presParOf" srcId="{5D7A1A6F-71A1-4882-B701-5829E1AD9D40}" destId="{CB688F0D-CDBD-4C14-A48B-6EF9B58CABAE}" srcOrd="4" destOrd="0" presId="urn:microsoft.com/office/officeart/2005/8/layout/vList3"/>
    <dgm:cxn modelId="{980B5ACF-786D-45AE-9129-471627AE9EAD}" type="presParOf" srcId="{CB688F0D-CDBD-4C14-A48B-6EF9B58CABAE}" destId="{16B75F52-BF1A-4730-AD3D-34435499E362}" srcOrd="0" destOrd="0" presId="urn:microsoft.com/office/officeart/2005/8/layout/vList3"/>
    <dgm:cxn modelId="{F0057257-AA06-4CDA-9104-178B5C036E84}" type="presParOf" srcId="{CB688F0D-CDBD-4C14-A48B-6EF9B58CABAE}" destId="{667C174E-4E9B-47FD-AA08-B71DBA5B7FB2}"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139773-E8E0-44CE-8F64-EF2A05FA0C38}" type="doc">
      <dgm:prSet loTypeId="urn:microsoft.com/office/officeart/2005/8/layout/chevron1" loCatId="process" qsTypeId="urn:microsoft.com/office/officeart/2005/8/quickstyle/simple1" qsCatId="simple" csTypeId="urn:microsoft.com/office/officeart/2005/8/colors/accent1_2" csCatId="accent1" phldr="1"/>
      <dgm:spPr/>
    </dgm:pt>
    <dgm:pt modelId="{CABB6ECD-AF0C-44E8-B64B-4CA767203257}">
      <dgm:prSet phldrT="[Texto]"/>
      <dgm:spPr>
        <a:solidFill>
          <a:schemeClr val="accent4"/>
        </a:solidFill>
      </dgm:spPr>
      <dgm:t>
        <a:bodyPr/>
        <a:lstStyle/>
        <a:p>
          <a:r>
            <a:rPr lang="es-ES" dirty="0"/>
            <a:t>Auditoria </a:t>
          </a:r>
          <a:endParaRPr lang="es-CO" dirty="0"/>
        </a:p>
      </dgm:t>
    </dgm:pt>
    <dgm:pt modelId="{BA2573B2-24A5-422B-9BBC-27D415DF990A}" type="parTrans" cxnId="{6F51321A-14F4-4BCF-B04A-3B7F2A2A7A3F}">
      <dgm:prSet/>
      <dgm:spPr/>
      <dgm:t>
        <a:bodyPr/>
        <a:lstStyle/>
        <a:p>
          <a:endParaRPr lang="es-CO"/>
        </a:p>
      </dgm:t>
    </dgm:pt>
    <dgm:pt modelId="{318C9DDE-5524-42FB-9951-CD1E0CDA2CD0}" type="sibTrans" cxnId="{6F51321A-14F4-4BCF-B04A-3B7F2A2A7A3F}">
      <dgm:prSet/>
      <dgm:spPr/>
      <dgm:t>
        <a:bodyPr/>
        <a:lstStyle/>
        <a:p>
          <a:endParaRPr lang="es-CO"/>
        </a:p>
      </dgm:t>
    </dgm:pt>
    <dgm:pt modelId="{0FC4ED99-ACFF-4413-8BEC-7B1C79E3A188}">
      <dgm:prSet phldrT="[Texto]"/>
      <dgm:spPr>
        <a:solidFill>
          <a:schemeClr val="accent2">
            <a:lumMod val="75000"/>
          </a:schemeClr>
        </a:solidFill>
      </dgm:spPr>
      <dgm:t>
        <a:bodyPr/>
        <a:lstStyle/>
        <a:p>
          <a:r>
            <a:rPr lang="es-ES" dirty="0"/>
            <a:t>Responsabilidad Fiscal </a:t>
          </a:r>
          <a:endParaRPr lang="es-CO" dirty="0"/>
        </a:p>
      </dgm:t>
    </dgm:pt>
    <dgm:pt modelId="{A0D902E5-4C7C-44B2-9909-FCCC76E38C7F}" type="parTrans" cxnId="{CF5FBBC6-A77D-4D10-875B-772962E29020}">
      <dgm:prSet/>
      <dgm:spPr/>
      <dgm:t>
        <a:bodyPr/>
        <a:lstStyle/>
        <a:p>
          <a:endParaRPr lang="es-CO"/>
        </a:p>
      </dgm:t>
    </dgm:pt>
    <dgm:pt modelId="{EFD841DF-6650-4BB7-B0F2-31A856F71966}" type="sibTrans" cxnId="{CF5FBBC6-A77D-4D10-875B-772962E29020}">
      <dgm:prSet/>
      <dgm:spPr/>
      <dgm:t>
        <a:bodyPr/>
        <a:lstStyle/>
        <a:p>
          <a:endParaRPr lang="es-CO"/>
        </a:p>
      </dgm:t>
    </dgm:pt>
    <dgm:pt modelId="{84F4C923-7F57-4287-B695-D993F60DDE3A}">
      <dgm:prSet phldrT="[Texto]"/>
      <dgm:spPr>
        <a:solidFill>
          <a:srgbClr val="7030A0"/>
        </a:solidFill>
      </dgm:spPr>
      <dgm:t>
        <a:bodyPr/>
        <a:lstStyle/>
        <a:p>
          <a:r>
            <a:rPr lang="es-ES" dirty="0"/>
            <a:t>Jurisdicción Coactiva </a:t>
          </a:r>
          <a:endParaRPr lang="es-CO" dirty="0"/>
        </a:p>
      </dgm:t>
    </dgm:pt>
    <dgm:pt modelId="{673D6073-0E5A-43E1-8409-C4944AEFEFB5}" type="parTrans" cxnId="{8CCC0B1B-71C7-4EE6-B712-391ECCF9DEAF}">
      <dgm:prSet/>
      <dgm:spPr/>
      <dgm:t>
        <a:bodyPr/>
        <a:lstStyle/>
        <a:p>
          <a:endParaRPr lang="es-CO"/>
        </a:p>
      </dgm:t>
    </dgm:pt>
    <dgm:pt modelId="{925352FD-4E09-44E9-9CA3-5E78357B019F}" type="sibTrans" cxnId="{8CCC0B1B-71C7-4EE6-B712-391ECCF9DEAF}">
      <dgm:prSet/>
      <dgm:spPr/>
      <dgm:t>
        <a:bodyPr/>
        <a:lstStyle/>
        <a:p>
          <a:endParaRPr lang="es-CO"/>
        </a:p>
      </dgm:t>
    </dgm:pt>
    <dgm:pt modelId="{F5D04ED0-45BF-4287-B874-1D03F745FB9C}">
      <dgm:prSet phldrT="[Texto]"/>
      <dgm:spPr>
        <a:solidFill>
          <a:schemeClr val="accent5">
            <a:lumMod val="60000"/>
            <a:lumOff val="40000"/>
          </a:schemeClr>
        </a:solidFill>
      </dgm:spPr>
      <dgm:t>
        <a:bodyPr/>
        <a:lstStyle/>
        <a:p>
          <a:r>
            <a:rPr lang="es-ES" dirty="0"/>
            <a:t>Administrativo Sancionatorio </a:t>
          </a:r>
          <a:endParaRPr lang="es-CO" dirty="0"/>
        </a:p>
      </dgm:t>
    </dgm:pt>
    <dgm:pt modelId="{85780388-A8FC-460D-B1CC-2650AA83A731}" type="parTrans" cxnId="{2A22C900-FEAD-4367-ADD5-B88EACECA751}">
      <dgm:prSet/>
      <dgm:spPr/>
      <dgm:t>
        <a:bodyPr/>
        <a:lstStyle/>
        <a:p>
          <a:endParaRPr lang="es-CO"/>
        </a:p>
      </dgm:t>
    </dgm:pt>
    <dgm:pt modelId="{75F5C1F8-A531-46EA-AA51-1F98ECC0FC09}" type="sibTrans" cxnId="{2A22C900-FEAD-4367-ADD5-B88EACECA751}">
      <dgm:prSet/>
      <dgm:spPr/>
      <dgm:t>
        <a:bodyPr/>
        <a:lstStyle/>
        <a:p>
          <a:endParaRPr lang="es-CO"/>
        </a:p>
      </dgm:t>
    </dgm:pt>
    <dgm:pt modelId="{7C23D923-5DB8-4F21-9B1A-62EC6243438C}" type="pres">
      <dgm:prSet presAssocID="{A8139773-E8E0-44CE-8F64-EF2A05FA0C38}" presName="Name0" presStyleCnt="0">
        <dgm:presLayoutVars>
          <dgm:dir/>
          <dgm:animLvl val="lvl"/>
          <dgm:resizeHandles val="exact"/>
        </dgm:presLayoutVars>
      </dgm:prSet>
      <dgm:spPr/>
    </dgm:pt>
    <dgm:pt modelId="{BEDBDC04-1F9B-4807-ACD9-4C58BCF0756F}" type="pres">
      <dgm:prSet presAssocID="{CABB6ECD-AF0C-44E8-B64B-4CA767203257}" presName="parTxOnly" presStyleLbl="node1" presStyleIdx="0" presStyleCnt="4">
        <dgm:presLayoutVars>
          <dgm:chMax val="0"/>
          <dgm:chPref val="0"/>
          <dgm:bulletEnabled val="1"/>
        </dgm:presLayoutVars>
      </dgm:prSet>
      <dgm:spPr/>
    </dgm:pt>
    <dgm:pt modelId="{0F2B144E-6CB4-4485-9B98-BE4A2B65ADCD}" type="pres">
      <dgm:prSet presAssocID="{318C9DDE-5524-42FB-9951-CD1E0CDA2CD0}" presName="parTxOnlySpace" presStyleCnt="0"/>
      <dgm:spPr/>
    </dgm:pt>
    <dgm:pt modelId="{49B6C74B-BCE3-4B4F-87A7-95424BAF8CE6}" type="pres">
      <dgm:prSet presAssocID="{0FC4ED99-ACFF-4413-8BEC-7B1C79E3A188}" presName="parTxOnly" presStyleLbl="node1" presStyleIdx="1" presStyleCnt="4">
        <dgm:presLayoutVars>
          <dgm:chMax val="0"/>
          <dgm:chPref val="0"/>
          <dgm:bulletEnabled val="1"/>
        </dgm:presLayoutVars>
      </dgm:prSet>
      <dgm:spPr/>
    </dgm:pt>
    <dgm:pt modelId="{93120065-60C8-419D-A515-D41F6775B4A1}" type="pres">
      <dgm:prSet presAssocID="{EFD841DF-6650-4BB7-B0F2-31A856F71966}" presName="parTxOnlySpace" presStyleCnt="0"/>
      <dgm:spPr/>
    </dgm:pt>
    <dgm:pt modelId="{B1083B8B-5064-4ED6-A09B-0D3CD18F0116}" type="pres">
      <dgm:prSet presAssocID="{84F4C923-7F57-4287-B695-D993F60DDE3A}" presName="parTxOnly" presStyleLbl="node1" presStyleIdx="2" presStyleCnt="4">
        <dgm:presLayoutVars>
          <dgm:chMax val="0"/>
          <dgm:chPref val="0"/>
          <dgm:bulletEnabled val="1"/>
        </dgm:presLayoutVars>
      </dgm:prSet>
      <dgm:spPr/>
    </dgm:pt>
    <dgm:pt modelId="{CF2D962E-9FCF-491F-BF21-BAEF3382A059}" type="pres">
      <dgm:prSet presAssocID="{925352FD-4E09-44E9-9CA3-5E78357B019F}" presName="parTxOnlySpace" presStyleCnt="0"/>
      <dgm:spPr/>
    </dgm:pt>
    <dgm:pt modelId="{C54B028E-529C-4656-8783-6AFBA9F70792}" type="pres">
      <dgm:prSet presAssocID="{F5D04ED0-45BF-4287-B874-1D03F745FB9C}" presName="parTxOnly" presStyleLbl="node1" presStyleIdx="3" presStyleCnt="4">
        <dgm:presLayoutVars>
          <dgm:chMax val="0"/>
          <dgm:chPref val="0"/>
          <dgm:bulletEnabled val="1"/>
        </dgm:presLayoutVars>
      </dgm:prSet>
      <dgm:spPr/>
    </dgm:pt>
  </dgm:ptLst>
  <dgm:cxnLst>
    <dgm:cxn modelId="{2A22C900-FEAD-4367-ADD5-B88EACECA751}" srcId="{A8139773-E8E0-44CE-8F64-EF2A05FA0C38}" destId="{F5D04ED0-45BF-4287-B874-1D03F745FB9C}" srcOrd="3" destOrd="0" parTransId="{85780388-A8FC-460D-B1CC-2650AA83A731}" sibTransId="{75F5C1F8-A531-46EA-AA51-1F98ECC0FC09}"/>
    <dgm:cxn modelId="{6F51321A-14F4-4BCF-B04A-3B7F2A2A7A3F}" srcId="{A8139773-E8E0-44CE-8F64-EF2A05FA0C38}" destId="{CABB6ECD-AF0C-44E8-B64B-4CA767203257}" srcOrd="0" destOrd="0" parTransId="{BA2573B2-24A5-422B-9BBC-27D415DF990A}" sibTransId="{318C9DDE-5524-42FB-9951-CD1E0CDA2CD0}"/>
    <dgm:cxn modelId="{8CCC0B1B-71C7-4EE6-B712-391ECCF9DEAF}" srcId="{A8139773-E8E0-44CE-8F64-EF2A05FA0C38}" destId="{84F4C923-7F57-4287-B695-D993F60DDE3A}" srcOrd="2" destOrd="0" parTransId="{673D6073-0E5A-43E1-8409-C4944AEFEFB5}" sibTransId="{925352FD-4E09-44E9-9CA3-5E78357B019F}"/>
    <dgm:cxn modelId="{1590BB22-E375-48DF-9F2A-DCBD5CCF10A3}" type="presOf" srcId="{CABB6ECD-AF0C-44E8-B64B-4CA767203257}" destId="{BEDBDC04-1F9B-4807-ACD9-4C58BCF0756F}" srcOrd="0" destOrd="0" presId="urn:microsoft.com/office/officeart/2005/8/layout/chevron1"/>
    <dgm:cxn modelId="{E78E1564-5D16-49F3-A080-403CAB34A7E2}" type="presOf" srcId="{F5D04ED0-45BF-4287-B874-1D03F745FB9C}" destId="{C54B028E-529C-4656-8783-6AFBA9F70792}" srcOrd="0" destOrd="0" presId="urn:microsoft.com/office/officeart/2005/8/layout/chevron1"/>
    <dgm:cxn modelId="{28EDE266-7459-404C-933D-69B27FC9CE4C}" type="presOf" srcId="{A8139773-E8E0-44CE-8F64-EF2A05FA0C38}" destId="{7C23D923-5DB8-4F21-9B1A-62EC6243438C}" srcOrd="0" destOrd="0" presId="urn:microsoft.com/office/officeart/2005/8/layout/chevron1"/>
    <dgm:cxn modelId="{CF5FBBC6-A77D-4D10-875B-772962E29020}" srcId="{A8139773-E8E0-44CE-8F64-EF2A05FA0C38}" destId="{0FC4ED99-ACFF-4413-8BEC-7B1C79E3A188}" srcOrd="1" destOrd="0" parTransId="{A0D902E5-4C7C-44B2-9909-FCCC76E38C7F}" sibTransId="{EFD841DF-6650-4BB7-B0F2-31A856F71966}"/>
    <dgm:cxn modelId="{D092F4C8-5DB9-4F91-870F-A0449A9AC1C1}" type="presOf" srcId="{84F4C923-7F57-4287-B695-D993F60DDE3A}" destId="{B1083B8B-5064-4ED6-A09B-0D3CD18F0116}" srcOrd="0" destOrd="0" presId="urn:microsoft.com/office/officeart/2005/8/layout/chevron1"/>
    <dgm:cxn modelId="{BFC808CB-A033-46DC-B872-540D7ADD2708}" type="presOf" srcId="{0FC4ED99-ACFF-4413-8BEC-7B1C79E3A188}" destId="{49B6C74B-BCE3-4B4F-87A7-95424BAF8CE6}" srcOrd="0" destOrd="0" presId="urn:microsoft.com/office/officeart/2005/8/layout/chevron1"/>
    <dgm:cxn modelId="{986EA236-DDE0-47EE-B01A-B77C11D3F153}" type="presParOf" srcId="{7C23D923-5DB8-4F21-9B1A-62EC6243438C}" destId="{BEDBDC04-1F9B-4807-ACD9-4C58BCF0756F}" srcOrd="0" destOrd="0" presId="urn:microsoft.com/office/officeart/2005/8/layout/chevron1"/>
    <dgm:cxn modelId="{D7E2E350-A430-465A-8D61-726589DB65B3}" type="presParOf" srcId="{7C23D923-5DB8-4F21-9B1A-62EC6243438C}" destId="{0F2B144E-6CB4-4485-9B98-BE4A2B65ADCD}" srcOrd="1" destOrd="0" presId="urn:microsoft.com/office/officeart/2005/8/layout/chevron1"/>
    <dgm:cxn modelId="{86C322F7-0CB0-462A-9CC2-ADA6E7A85E48}" type="presParOf" srcId="{7C23D923-5DB8-4F21-9B1A-62EC6243438C}" destId="{49B6C74B-BCE3-4B4F-87A7-95424BAF8CE6}" srcOrd="2" destOrd="0" presId="urn:microsoft.com/office/officeart/2005/8/layout/chevron1"/>
    <dgm:cxn modelId="{F69E1741-0DE8-47CE-8480-EF00FA347321}" type="presParOf" srcId="{7C23D923-5DB8-4F21-9B1A-62EC6243438C}" destId="{93120065-60C8-419D-A515-D41F6775B4A1}" srcOrd="3" destOrd="0" presId="urn:microsoft.com/office/officeart/2005/8/layout/chevron1"/>
    <dgm:cxn modelId="{785663FF-FC3B-467C-B8ED-6777E9F1A8AE}" type="presParOf" srcId="{7C23D923-5DB8-4F21-9B1A-62EC6243438C}" destId="{B1083B8B-5064-4ED6-A09B-0D3CD18F0116}" srcOrd="4" destOrd="0" presId="urn:microsoft.com/office/officeart/2005/8/layout/chevron1"/>
    <dgm:cxn modelId="{E00FFDC1-5DB1-47A3-847A-976AEB594CB4}" type="presParOf" srcId="{7C23D923-5DB8-4F21-9B1A-62EC6243438C}" destId="{CF2D962E-9FCF-491F-BF21-BAEF3382A059}" srcOrd="5" destOrd="0" presId="urn:microsoft.com/office/officeart/2005/8/layout/chevron1"/>
    <dgm:cxn modelId="{7653DE3C-18FA-4ACF-AD7B-EE4528701ADC}" type="presParOf" srcId="{7C23D923-5DB8-4F21-9B1A-62EC6243438C}" destId="{C54B028E-529C-4656-8783-6AFBA9F70792}"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3D29F-6961-4536-A3F9-5054C76FF7A9}">
      <dsp:nvSpPr>
        <dsp:cNvPr id="0" name=""/>
        <dsp:cNvSpPr/>
      </dsp:nvSpPr>
      <dsp:spPr>
        <a:xfrm rot="818171">
          <a:off x="1937278" y="-84640"/>
          <a:ext cx="5337456" cy="4485294"/>
        </a:xfrm>
        <a:prstGeom prst="circularArrow">
          <a:avLst>
            <a:gd name="adj1" fmla="val 5544"/>
            <a:gd name="adj2" fmla="val 330680"/>
            <a:gd name="adj3" fmla="val 11289158"/>
            <a:gd name="adj4" fmla="val 19155707"/>
            <a:gd name="adj5" fmla="val 5757"/>
          </a:avLst>
        </a:prstGeom>
        <a:solidFill>
          <a:srgbClr val="FFC000"/>
        </a:solidFill>
        <a:ln>
          <a:noFill/>
        </a:ln>
        <a:effectLst/>
      </dsp:spPr>
      <dsp:style>
        <a:lnRef idx="0">
          <a:scrgbClr r="0" g="0" b="0"/>
        </a:lnRef>
        <a:fillRef idx="1">
          <a:scrgbClr r="0" g="0" b="0"/>
        </a:fillRef>
        <a:effectRef idx="0">
          <a:scrgbClr r="0" g="0" b="0"/>
        </a:effectRef>
        <a:fontRef idx="minor"/>
      </dsp:style>
    </dsp:sp>
    <dsp:sp modelId="{60A620C4-F5EA-4164-BE49-E1B344C9A195}">
      <dsp:nvSpPr>
        <dsp:cNvPr id="0" name=""/>
        <dsp:cNvSpPr/>
      </dsp:nvSpPr>
      <dsp:spPr>
        <a:xfrm>
          <a:off x="2641871" y="1285"/>
          <a:ext cx="3759892" cy="1057432"/>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1" kern="1200" dirty="0"/>
            <a:t>FORTALECIMIENTO A LA GESTIÓN ADMINISTRATIVA, FINANCIERA Y JURÍDICA</a:t>
          </a:r>
        </a:p>
      </dsp:txBody>
      <dsp:txXfrm>
        <a:off x="2693491" y="52905"/>
        <a:ext cx="3656652" cy="954192"/>
      </dsp:txXfrm>
    </dsp:sp>
    <dsp:sp modelId="{47F42396-C2B4-4380-A3A6-7F20932E6877}">
      <dsp:nvSpPr>
        <dsp:cNvPr id="0" name=""/>
        <dsp:cNvSpPr/>
      </dsp:nvSpPr>
      <dsp:spPr>
        <a:xfrm>
          <a:off x="5279019" y="1240518"/>
          <a:ext cx="3347451" cy="1057432"/>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1" kern="1200"/>
            <a:t>MODERNIZACIÓN ORGANIZACIONAL</a:t>
          </a:r>
          <a:endParaRPr lang="es-CO" sz="1600" b="1" kern="1200" dirty="0"/>
        </a:p>
      </dsp:txBody>
      <dsp:txXfrm>
        <a:off x="5330639" y="1292138"/>
        <a:ext cx="3244211" cy="954192"/>
      </dsp:txXfrm>
    </dsp:sp>
    <dsp:sp modelId="{5420E15D-A57B-4E47-97BF-77F93B3DFF75}">
      <dsp:nvSpPr>
        <dsp:cNvPr id="0" name=""/>
        <dsp:cNvSpPr/>
      </dsp:nvSpPr>
      <dsp:spPr>
        <a:xfrm>
          <a:off x="4738040" y="2624450"/>
          <a:ext cx="3844529" cy="1057432"/>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1" kern="1200"/>
            <a:t>FORTALECIMIENTO INSTITUCIONAL</a:t>
          </a:r>
          <a:endParaRPr lang="es-CO" sz="1600" b="1" kern="1200" dirty="0"/>
        </a:p>
      </dsp:txBody>
      <dsp:txXfrm>
        <a:off x="4789660" y="2676070"/>
        <a:ext cx="3741289" cy="954192"/>
      </dsp:txXfrm>
    </dsp:sp>
    <dsp:sp modelId="{AB08163C-E54F-4B49-8550-0DE5D0876205}">
      <dsp:nvSpPr>
        <dsp:cNvPr id="0" name=""/>
        <dsp:cNvSpPr/>
      </dsp:nvSpPr>
      <dsp:spPr>
        <a:xfrm>
          <a:off x="364221" y="1483350"/>
          <a:ext cx="3253995" cy="1057432"/>
        </a:xfrm>
        <a:prstGeom prst="roundRect">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s-CO" sz="1600" b="1" kern="1200" dirty="0"/>
        </a:p>
        <a:p>
          <a:pPr marL="0" lvl="0" indent="0" algn="ctr" defTabSz="711200">
            <a:lnSpc>
              <a:spcPct val="90000"/>
            </a:lnSpc>
            <a:spcBef>
              <a:spcPct val="0"/>
            </a:spcBef>
            <a:spcAft>
              <a:spcPct val="35000"/>
            </a:spcAft>
            <a:buNone/>
          </a:pPr>
          <a:r>
            <a:rPr lang="es-CO" sz="1600" b="1" kern="1200" dirty="0"/>
            <a:t>COORDINACIÓN DEL CONTROL FISCAL MICRO Y LOS PROCESOS DE RESPONSABILIDAD FISCAL</a:t>
          </a:r>
        </a:p>
        <a:p>
          <a:pPr marL="0" lvl="0" indent="0" algn="ctr" defTabSz="711200">
            <a:lnSpc>
              <a:spcPct val="90000"/>
            </a:lnSpc>
            <a:spcBef>
              <a:spcPct val="0"/>
            </a:spcBef>
            <a:spcAft>
              <a:spcPct val="35000"/>
            </a:spcAft>
            <a:buNone/>
          </a:pPr>
          <a:endParaRPr lang="es-CO" sz="1600" b="1" kern="1200" dirty="0"/>
        </a:p>
      </dsp:txBody>
      <dsp:txXfrm>
        <a:off x="415841" y="1534970"/>
        <a:ext cx="3150755" cy="954192"/>
      </dsp:txXfrm>
    </dsp:sp>
    <dsp:sp modelId="{904FD003-15BC-4AE5-B8B8-5E9B8B313173}">
      <dsp:nvSpPr>
        <dsp:cNvPr id="0" name=""/>
        <dsp:cNvSpPr/>
      </dsp:nvSpPr>
      <dsp:spPr>
        <a:xfrm>
          <a:off x="500128" y="2659280"/>
          <a:ext cx="3936504" cy="1057432"/>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s-CO" sz="1600" b="1" kern="1200" dirty="0"/>
        </a:p>
        <a:p>
          <a:pPr marL="0" lvl="0" indent="0" algn="ctr" defTabSz="711200">
            <a:lnSpc>
              <a:spcPct val="90000"/>
            </a:lnSpc>
            <a:spcBef>
              <a:spcPct val="0"/>
            </a:spcBef>
            <a:spcAft>
              <a:spcPct val="35000"/>
            </a:spcAft>
            <a:buNone/>
          </a:pPr>
          <a:r>
            <a:rPr lang="es-CO" sz="1600" b="1" kern="1200" dirty="0"/>
            <a:t>PROMOVER PRACTICAS DE BUEN GOBIERNO EN EL CONTROL FISCAL</a:t>
          </a:r>
        </a:p>
        <a:p>
          <a:pPr marL="0" lvl="0" indent="0" algn="ctr" defTabSz="711200">
            <a:lnSpc>
              <a:spcPct val="90000"/>
            </a:lnSpc>
            <a:spcBef>
              <a:spcPct val="0"/>
            </a:spcBef>
            <a:spcAft>
              <a:spcPct val="35000"/>
            </a:spcAft>
            <a:buNone/>
          </a:pPr>
          <a:endParaRPr lang="es-CO" sz="1600" b="1" kern="1200" dirty="0"/>
        </a:p>
      </dsp:txBody>
      <dsp:txXfrm>
        <a:off x="551748" y="2710900"/>
        <a:ext cx="3833264" cy="954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A951A-F791-4026-AA52-2AC43A1BA9B3}">
      <dsp:nvSpPr>
        <dsp:cNvPr id="0" name=""/>
        <dsp:cNvSpPr/>
      </dsp:nvSpPr>
      <dsp:spPr>
        <a:xfrm rot="10800000">
          <a:off x="3290911" y="346787"/>
          <a:ext cx="8369041" cy="628462"/>
        </a:xfrm>
        <a:prstGeom prst="homePlat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135" tIns="68580" rIns="128016" bIns="68580" numCol="1" spcCol="1270" anchor="ctr" anchorCtr="0">
          <a:noAutofit/>
        </a:bodyPr>
        <a:lstStyle/>
        <a:p>
          <a:pPr marL="0" lvl="0" indent="0" algn="ctr" defTabSz="800100">
            <a:lnSpc>
              <a:spcPct val="90000"/>
            </a:lnSpc>
            <a:spcBef>
              <a:spcPct val="0"/>
            </a:spcBef>
            <a:spcAft>
              <a:spcPct val="35000"/>
            </a:spcAft>
            <a:buFont typeface="+mj-lt"/>
            <a:buNone/>
          </a:pPr>
          <a:r>
            <a:rPr lang="es-CO" sz="1800" b="1" kern="1200" dirty="0"/>
            <a:t> ASEGURAR EL FUNCIONAMIENTO E IMPULSAR EL FORTALECIMIENTO INSTITUCIONAL</a:t>
          </a:r>
          <a:endParaRPr lang="es-CO" sz="1800" kern="1200" dirty="0"/>
        </a:p>
      </dsp:txBody>
      <dsp:txXfrm rot="10800000">
        <a:off x="3448026" y="346787"/>
        <a:ext cx="8211926" cy="628462"/>
      </dsp:txXfrm>
    </dsp:sp>
    <dsp:sp modelId="{C58BC852-D440-4CD7-8272-5B18D31F2CFD}">
      <dsp:nvSpPr>
        <dsp:cNvPr id="0" name=""/>
        <dsp:cNvSpPr/>
      </dsp:nvSpPr>
      <dsp:spPr>
        <a:xfrm>
          <a:off x="1479878" y="1328"/>
          <a:ext cx="1420953" cy="131938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2BA668-09AE-4BA7-B8B8-FCF62A3794E9}">
      <dsp:nvSpPr>
        <dsp:cNvPr id="0" name=""/>
        <dsp:cNvSpPr/>
      </dsp:nvSpPr>
      <dsp:spPr>
        <a:xfrm rot="10800000">
          <a:off x="3053391" y="1877789"/>
          <a:ext cx="8626494" cy="62846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135" tIns="68580" rIns="128016" bIns="68580" numCol="1" spcCol="1270" anchor="ctr" anchorCtr="0">
          <a:noAutofit/>
        </a:bodyPr>
        <a:lstStyle/>
        <a:p>
          <a:pPr marL="0" lvl="0" indent="0" algn="ctr" defTabSz="800100">
            <a:lnSpc>
              <a:spcPct val="90000"/>
            </a:lnSpc>
            <a:spcBef>
              <a:spcPct val="0"/>
            </a:spcBef>
            <a:spcAft>
              <a:spcPct val="35000"/>
            </a:spcAft>
            <a:buFont typeface="+mj-lt"/>
            <a:buNone/>
          </a:pPr>
          <a:r>
            <a:rPr lang="es-CO" sz="1800" b="1" kern="1200" dirty="0">
              <a:effectLst/>
              <a:latin typeface="+mn-lt"/>
              <a:ea typeface="Calibri" panose="020F0502020204030204" pitchFamily="34" charset="0"/>
              <a:cs typeface="Times New Roman" panose="02020603050405020304" pitchFamily="18" charset="0"/>
            </a:rPr>
            <a:t>2. PROMOVER LA PARTICIPACIÓN DE LA CIUDADANÍA EN LA VIGILANCIA DE LA GESTIÓN PÚBLICA Y SUS RESULTADOS</a:t>
          </a:r>
          <a:endParaRPr lang="es-CO" sz="1800" kern="1200" dirty="0">
            <a:effectLst/>
            <a:latin typeface="+mn-lt"/>
            <a:ea typeface="Calibri" panose="020F0502020204030204" pitchFamily="34" charset="0"/>
            <a:cs typeface="Times New Roman" panose="02020603050405020304" pitchFamily="18" charset="0"/>
          </a:endParaRPr>
        </a:p>
      </dsp:txBody>
      <dsp:txXfrm rot="10800000">
        <a:off x="3210506" y="1877789"/>
        <a:ext cx="8469379" cy="628462"/>
      </dsp:txXfrm>
    </dsp:sp>
    <dsp:sp modelId="{78A048D6-9B58-4F53-8BDE-3230DAA2BA01}">
      <dsp:nvSpPr>
        <dsp:cNvPr id="0" name=""/>
        <dsp:cNvSpPr/>
      </dsp:nvSpPr>
      <dsp:spPr>
        <a:xfrm>
          <a:off x="1369483" y="1497296"/>
          <a:ext cx="1605080" cy="133858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7C174E-4E9B-47FD-AA08-B71DBA5B7FB2}">
      <dsp:nvSpPr>
        <dsp:cNvPr id="0" name=""/>
        <dsp:cNvSpPr/>
      </dsp:nvSpPr>
      <dsp:spPr>
        <a:xfrm rot="10800000">
          <a:off x="3075361" y="3419130"/>
          <a:ext cx="8635728" cy="648108"/>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135" tIns="60960" rIns="113792" bIns="60960" numCol="1" spcCol="1270" anchor="ctr" anchorCtr="0">
          <a:noAutofit/>
        </a:bodyPr>
        <a:lstStyle/>
        <a:p>
          <a:pPr marL="0" lvl="0" indent="0" algn="ctr" defTabSz="711200">
            <a:lnSpc>
              <a:spcPct val="90000"/>
            </a:lnSpc>
            <a:spcBef>
              <a:spcPct val="0"/>
            </a:spcBef>
            <a:spcAft>
              <a:spcPct val="35000"/>
            </a:spcAft>
            <a:buFont typeface="+mj-lt"/>
            <a:buNone/>
          </a:pPr>
          <a:r>
            <a:rPr lang="es-CO" sz="1600" b="1" kern="1200" dirty="0">
              <a:effectLst/>
              <a:latin typeface="+mn-lt"/>
              <a:ea typeface="Calibri" panose="020F0502020204030204" pitchFamily="34" charset="0"/>
              <a:cs typeface="Times New Roman" panose="02020603050405020304" pitchFamily="18" charset="0"/>
            </a:rPr>
            <a:t>3. FORTALECER EL PROCESO DE RESPONSABILIDAD FISCAL Y JURISDICCIÓN COACTIVA, MEDIANTE LA ARTICULACIÓN DE UN PROCESO AUDITOR EFECTIVO, EN PRO DE SALVAGUARDAR EL ERARIO PÚBLICO</a:t>
          </a:r>
          <a:endParaRPr lang="es-CO" sz="1600" kern="1200" dirty="0">
            <a:effectLst/>
            <a:latin typeface="+mn-lt"/>
            <a:ea typeface="Calibri" panose="020F0502020204030204" pitchFamily="34" charset="0"/>
            <a:cs typeface="Times New Roman" panose="02020603050405020304" pitchFamily="18" charset="0"/>
          </a:endParaRPr>
        </a:p>
      </dsp:txBody>
      <dsp:txXfrm rot="10800000">
        <a:off x="3237388" y="3419130"/>
        <a:ext cx="8473701" cy="648108"/>
      </dsp:txXfrm>
    </dsp:sp>
    <dsp:sp modelId="{16B75F52-BF1A-4730-AD3D-34435499E362}">
      <dsp:nvSpPr>
        <dsp:cNvPr id="0" name=""/>
        <dsp:cNvSpPr/>
      </dsp:nvSpPr>
      <dsp:spPr>
        <a:xfrm>
          <a:off x="1447045" y="3012464"/>
          <a:ext cx="1535981" cy="141683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BDC04-1F9B-4807-ACD9-4C58BCF0756F}">
      <dsp:nvSpPr>
        <dsp:cNvPr id="0" name=""/>
        <dsp:cNvSpPr/>
      </dsp:nvSpPr>
      <dsp:spPr>
        <a:xfrm>
          <a:off x="3948" y="608494"/>
          <a:ext cx="2298223" cy="919289"/>
        </a:xfrm>
        <a:prstGeom prst="chevr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s-ES" sz="1500" kern="1200" dirty="0"/>
            <a:t>Auditoria </a:t>
          </a:r>
          <a:endParaRPr lang="es-CO" sz="1500" kern="1200" dirty="0"/>
        </a:p>
      </dsp:txBody>
      <dsp:txXfrm>
        <a:off x="463593" y="608494"/>
        <a:ext cx="1378934" cy="919289"/>
      </dsp:txXfrm>
    </dsp:sp>
    <dsp:sp modelId="{49B6C74B-BCE3-4B4F-87A7-95424BAF8CE6}">
      <dsp:nvSpPr>
        <dsp:cNvPr id="0" name=""/>
        <dsp:cNvSpPr/>
      </dsp:nvSpPr>
      <dsp:spPr>
        <a:xfrm>
          <a:off x="2072349" y="608494"/>
          <a:ext cx="2298223" cy="919289"/>
        </a:xfrm>
        <a:prstGeom prst="chevron">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s-ES" sz="1500" kern="1200" dirty="0"/>
            <a:t>Responsabilidad Fiscal </a:t>
          </a:r>
          <a:endParaRPr lang="es-CO" sz="1500" kern="1200" dirty="0"/>
        </a:p>
      </dsp:txBody>
      <dsp:txXfrm>
        <a:off x="2531994" y="608494"/>
        <a:ext cx="1378934" cy="919289"/>
      </dsp:txXfrm>
    </dsp:sp>
    <dsp:sp modelId="{B1083B8B-5064-4ED6-A09B-0D3CD18F0116}">
      <dsp:nvSpPr>
        <dsp:cNvPr id="0" name=""/>
        <dsp:cNvSpPr/>
      </dsp:nvSpPr>
      <dsp:spPr>
        <a:xfrm>
          <a:off x="4140750" y="608494"/>
          <a:ext cx="2298223" cy="919289"/>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s-ES" sz="1500" kern="1200" dirty="0"/>
            <a:t>Jurisdicción Coactiva </a:t>
          </a:r>
          <a:endParaRPr lang="es-CO" sz="1500" kern="1200" dirty="0"/>
        </a:p>
      </dsp:txBody>
      <dsp:txXfrm>
        <a:off x="4600395" y="608494"/>
        <a:ext cx="1378934" cy="919289"/>
      </dsp:txXfrm>
    </dsp:sp>
    <dsp:sp modelId="{C54B028E-529C-4656-8783-6AFBA9F70792}">
      <dsp:nvSpPr>
        <dsp:cNvPr id="0" name=""/>
        <dsp:cNvSpPr/>
      </dsp:nvSpPr>
      <dsp:spPr>
        <a:xfrm>
          <a:off x="6209152" y="608494"/>
          <a:ext cx="2298223" cy="919289"/>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s-ES" sz="1500" kern="1200" dirty="0"/>
            <a:t>Administrativo Sancionatorio </a:t>
          </a:r>
          <a:endParaRPr lang="es-CO" sz="1500" kern="1200" dirty="0"/>
        </a:p>
      </dsp:txBody>
      <dsp:txXfrm>
        <a:off x="6668797" y="608494"/>
        <a:ext cx="1378934" cy="91928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8792D7-F017-4E9A-A6C2-842476BD4B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979018AC-5AD6-488B-8774-C7D87A71E3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9D29C715-F32E-4983-A3CA-634A7412071E}"/>
              </a:ext>
            </a:extLst>
          </p:cNvPr>
          <p:cNvSpPr>
            <a:spLocks noGrp="1"/>
          </p:cNvSpPr>
          <p:nvPr>
            <p:ph type="dt" sz="half" idx="10"/>
          </p:nvPr>
        </p:nvSpPr>
        <p:spPr/>
        <p:txBody>
          <a:bodyPr/>
          <a:lstStyle/>
          <a:p>
            <a:fld id="{6C44BC9A-54D5-4EAB-B761-D18809F67C5F}" type="datetimeFigureOut">
              <a:rPr lang="es-CO" smtClean="0"/>
              <a:t>19/08/2020</a:t>
            </a:fld>
            <a:endParaRPr lang="es-CO"/>
          </a:p>
        </p:txBody>
      </p:sp>
      <p:sp>
        <p:nvSpPr>
          <p:cNvPr id="5" name="Marcador de pie de página 4">
            <a:extLst>
              <a:ext uri="{FF2B5EF4-FFF2-40B4-BE49-F238E27FC236}">
                <a16:creationId xmlns:a16="http://schemas.microsoft.com/office/drawing/2014/main" id="{325D3B76-22BE-4A50-90BB-29D45B93E6B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EE26717-0F98-444D-A8DD-38260B891663}"/>
              </a:ext>
            </a:extLst>
          </p:cNvPr>
          <p:cNvSpPr>
            <a:spLocks noGrp="1"/>
          </p:cNvSpPr>
          <p:nvPr>
            <p:ph type="sldNum" sz="quarter" idx="12"/>
          </p:nvPr>
        </p:nvSpPr>
        <p:spPr/>
        <p:txBody>
          <a:bodyPr/>
          <a:lstStyle/>
          <a:p>
            <a:fld id="{FA5E5AF9-4D35-4039-BF75-A1286436065C}" type="slidenum">
              <a:rPr lang="es-CO" smtClean="0"/>
              <a:t>‹Nº›</a:t>
            </a:fld>
            <a:endParaRPr lang="es-CO"/>
          </a:p>
        </p:txBody>
      </p:sp>
    </p:spTree>
    <p:extLst>
      <p:ext uri="{BB962C8B-B14F-4D97-AF65-F5344CB8AC3E}">
        <p14:creationId xmlns:p14="http://schemas.microsoft.com/office/powerpoint/2010/main" val="394689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8353F-8E86-4406-91A3-2ED49BD959F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F5A2D8B-E8C9-4D59-856A-6FE30D419879}"/>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265D88B-80EE-42A5-913A-D73DEAC6C960}"/>
              </a:ext>
            </a:extLst>
          </p:cNvPr>
          <p:cNvSpPr>
            <a:spLocks noGrp="1"/>
          </p:cNvSpPr>
          <p:nvPr>
            <p:ph type="dt" sz="half" idx="10"/>
          </p:nvPr>
        </p:nvSpPr>
        <p:spPr/>
        <p:txBody>
          <a:bodyPr/>
          <a:lstStyle/>
          <a:p>
            <a:fld id="{6C44BC9A-54D5-4EAB-B761-D18809F67C5F}" type="datetimeFigureOut">
              <a:rPr lang="es-CO" smtClean="0"/>
              <a:t>19/08/2020</a:t>
            </a:fld>
            <a:endParaRPr lang="es-CO"/>
          </a:p>
        </p:txBody>
      </p:sp>
      <p:sp>
        <p:nvSpPr>
          <p:cNvPr id="5" name="Marcador de pie de página 4">
            <a:extLst>
              <a:ext uri="{FF2B5EF4-FFF2-40B4-BE49-F238E27FC236}">
                <a16:creationId xmlns:a16="http://schemas.microsoft.com/office/drawing/2014/main" id="{E789C6FB-E1F5-423B-8AA7-6CD775FEE21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D9BD532-D6E3-4A02-B31B-033D8D8356BD}"/>
              </a:ext>
            </a:extLst>
          </p:cNvPr>
          <p:cNvSpPr>
            <a:spLocks noGrp="1"/>
          </p:cNvSpPr>
          <p:nvPr>
            <p:ph type="sldNum" sz="quarter" idx="12"/>
          </p:nvPr>
        </p:nvSpPr>
        <p:spPr/>
        <p:txBody>
          <a:bodyPr/>
          <a:lstStyle/>
          <a:p>
            <a:fld id="{FA5E5AF9-4D35-4039-BF75-A1286436065C}" type="slidenum">
              <a:rPr lang="es-CO" smtClean="0"/>
              <a:t>‹Nº›</a:t>
            </a:fld>
            <a:endParaRPr lang="es-CO"/>
          </a:p>
        </p:txBody>
      </p:sp>
    </p:spTree>
    <p:extLst>
      <p:ext uri="{BB962C8B-B14F-4D97-AF65-F5344CB8AC3E}">
        <p14:creationId xmlns:p14="http://schemas.microsoft.com/office/powerpoint/2010/main" val="360157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1B266FB-0865-40F7-BA36-4EF04606D90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DAB9C26-C59C-459B-8FED-BFCEABBBE74A}"/>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A56B8BE-367D-4EFD-904D-ED3530AD1285}"/>
              </a:ext>
            </a:extLst>
          </p:cNvPr>
          <p:cNvSpPr>
            <a:spLocks noGrp="1"/>
          </p:cNvSpPr>
          <p:nvPr>
            <p:ph type="dt" sz="half" idx="10"/>
          </p:nvPr>
        </p:nvSpPr>
        <p:spPr/>
        <p:txBody>
          <a:bodyPr/>
          <a:lstStyle/>
          <a:p>
            <a:fld id="{6C44BC9A-54D5-4EAB-B761-D18809F67C5F}" type="datetimeFigureOut">
              <a:rPr lang="es-CO" smtClean="0"/>
              <a:t>19/08/2020</a:t>
            </a:fld>
            <a:endParaRPr lang="es-CO"/>
          </a:p>
        </p:txBody>
      </p:sp>
      <p:sp>
        <p:nvSpPr>
          <p:cNvPr id="5" name="Marcador de pie de página 4">
            <a:extLst>
              <a:ext uri="{FF2B5EF4-FFF2-40B4-BE49-F238E27FC236}">
                <a16:creationId xmlns:a16="http://schemas.microsoft.com/office/drawing/2014/main" id="{D80AA5C6-73B9-4017-8A30-E992CC69F56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2D4AFFF-8C2A-49C4-9972-F02CE6249761}"/>
              </a:ext>
            </a:extLst>
          </p:cNvPr>
          <p:cNvSpPr>
            <a:spLocks noGrp="1"/>
          </p:cNvSpPr>
          <p:nvPr>
            <p:ph type="sldNum" sz="quarter" idx="12"/>
          </p:nvPr>
        </p:nvSpPr>
        <p:spPr/>
        <p:txBody>
          <a:bodyPr/>
          <a:lstStyle/>
          <a:p>
            <a:fld id="{FA5E5AF9-4D35-4039-BF75-A1286436065C}" type="slidenum">
              <a:rPr lang="es-CO" smtClean="0"/>
              <a:t>‹Nº›</a:t>
            </a:fld>
            <a:endParaRPr lang="es-CO"/>
          </a:p>
        </p:txBody>
      </p:sp>
    </p:spTree>
    <p:extLst>
      <p:ext uri="{BB962C8B-B14F-4D97-AF65-F5344CB8AC3E}">
        <p14:creationId xmlns:p14="http://schemas.microsoft.com/office/powerpoint/2010/main" val="1899719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1D105-E14A-494D-BC63-C9C3645D765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4F42440-23FE-4FB7-B3E1-AC290D78C28C}"/>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645EE4-C10D-4C20-B543-9F36EE63B6D0}"/>
              </a:ext>
            </a:extLst>
          </p:cNvPr>
          <p:cNvSpPr>
            <a:spLocks noGrp="1"/>
          </p:cNvSpPr>
          <p:nvPr>
            <p:ph type="dt" sz="half" idx="10"/>
          </p:nvPr>
        </p:nvSpPr>
        <p:spPr/>
        <p:txBody>
          <a:bodyPr/>
          <a:lstStyle/>
          <a:p>
            <a:fld id="{6C44BC9A-54D5-4EAB-B761-D18809F67C5F}" type="datetimeFigureOut">
              <a:rPr lang="es-CO" smtClean="0"/>
              <a:t>19/08/2020</a:t>
            </a:fld>
            <a:endParaRPr lang="es-CO"/>
          </a:p>
        </p:txBody>
      </p:sp>
      <p:sp>
        <p:nvSpPr>
          <p:cNvPr id="5" name="Marcador de pie de página 4">
            <a:extLst>
              <a:ext uri="{FF2B5EF4-FFF2-40B4-BE49-F238E27FC236}">
                <a16:creationId xmlns:a16="http://schemas.microsoft.com/office/drawing/2014/main" id="{977E3F69-3CA7-470A-9911-835393AAD52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0BE7664-0F4B-458C-86FE-A74B319E51A1}"/>
              </a:ext>
            </a:extLst>
          </p:cNvPr>
          <p:cNvSpPr>
            <a:spLocks noGrp="1"/>
          </p:cNvSpPr>
          <p:nvPr>
            <p:ph type="sldNum" sz="quarter" idx="12"/>
          </p:nvPr>
        </p:nvSpPr>
        <p:spPr/>
        <p:txBody>
          <a:bodyPr/>
          <a:lstStyle/>
          <a:p>
            <a:fld id="{FA5E5AF9-4D35-4039-BF75-A1286436065C}" type="slidenum">
              <a:rPr lang="es-CO" smtClean="0"/>
              <a:t>‹Nº›</a:t>
            </a:fld>
            <a:endParaRPr lang="es-CO"/>
          </a:p>
        </p:txBody>
      </p:sp>
    </p:spTree>
    <p:extLst>
      <p:ext uri="{BB962C8B-B14F-4D97-AF65-F5344CB8AC3E}">
        <p14:creationId xmlns:p14="http://schemas.microsoft.com/office/powerpoint/2010/main" val="3543827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56A4B9-18CF-48FC-ADE5-5176D73BB0A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F1F5990-0B51-40AE-8C28-78D3895D36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7C152405-75CE-48B0-A921-B8E51670734E}"/>
              </a:ext>
            </a:extLst>
          </p:cNvPr>
          <p:cNvSpPr>
            <a:spLocks noGrp="1"/>
          </p:cNvSpPr>
          <p:nvPr>
            <p:ph type="dt" sz="half" idx="10"/>
          </p:nvPr>
        </p:nvSpPr>
        <p:spPr/>
        <p:txBody>
          <a:bodyPr/>
          <a:lstStyle/>
          <a:p>
            <a:fld id="{6C44BC9A-54D5-4EAB-B761-D18809F67C5F}" type="datetimeFigureOut">
              <a:rPr lang="es-CO" smtClean="0"/>
              <a:t>19/08/2020</a:t>
            </a:fld>
            <a:endParaRPr lang="es-CO"/>
          </a:p>
        </p:txBody>
      </p:sp>
      <p:sp>
        <p:nvSpPr>
          <p:cNvPr id="5" name="Marcador de pie de página 4">
            <a:extLst>
              <a:ext uri="{FF2B5EF4-FFF2-40B4-BE49-F238E27FC236}">
                <a16:creationId xmlns:a16="http://schemas.microsoft.com/office/drawing/2014/main" id="{78908BCF-766F-45D4-B16A-98159B5E63D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55AA053-016D-40B3-AFD5-EB3643239E06}"/>
              </a:ext>
            </a:extLst>
          </p:cNvPr>
          <p:cNvSpPr>
            <a:spLocks noGrp="1"/>
          </p:cNvSpPr>
          <p:nvPr>
            <p:ph type="sldNum" sz="quarter" idx="12"/>
          </p:nvPr>
        </p:nvSpPr>
        <p:spPr/>
        <p:txBody>
          <a:bodyPr/>
          <a:lstStyle/>
          <a:p>
            <a:fld id="{FA5E5AF9-4D35-4039-BF75-A1286436065C}" type="slidenum">
              <a:rPr lang="es-CO" smtClean="0"/>
              <a:t>‹Nº›</a:t>
            </a:fld>
            <a:endParaRPr lang="es-CO"/>
          </a:p>
        </p:txBody>
      </p:sp>
    </p:spTree>
    <p:extLst>
      <p:ext uri="{BB962C8B-B14F-4D97-AF65-F5344CB8AC3E}">
        <p14:creationId xmlns:p14="http://schemas.microsoft.com/office/powerpoint/2010/main" val="372023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D9896D-4A8C-4DA9-B350-8FAE8D4D1B3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C53ECF0-606F-4CE2-A6C3-19CBA52FEA2F}"/>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90D4AAD-AAFD-4BC3-99CB-5C579379E29D}"/>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DC034C76-6308-436B-8A1E-B3EEE705BA22}"/>
              </a:ext>
            </a:extLst>
          </p:cNvPr>
          <p:cNvSpPr>
            <a:spLocks noGrp="1"/>
          </p:cNvSpPr>
          <p:nvPr>
            <p:ph type="dt" sz="half" idx="10"/>
          </p:nvPr>
        </p:nvSpPr>
        <p:spPr/>
        <p:txBody>
          <a:bodyPr/>
          <a:lstStyle/>
          <a:p>
            <a:fld id="{6C44BC9A-54D5-4EAB-B761-D18809F67C5F}" type="datetimeFigureOut">
              <a:rPr lang="es-CO" smtClean="0"/>
              <a:t>19/08/2020</a:t>
            </a:fld>
            <a:endParaRPr lang="es-CO"/>
          </a:p>
        </p:txBody>
      </p:sp>
      <p:sp>
        <p:nvSpPr>
          <p:cNvPr id="6" name="Marcador de pie de página 5">
            <a:extLst>
              <a:ext uri="{FF2B5EF4-FFF2-40B4-BE49-F238E27FC236}">
                <a16:creationId xmlns:a16="http://schemas.microsoft.com/office/drawing/2014/main" id="{F9BB7BC5-0C58-4C55-85A6-C4F9562C4B7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C9EDDF6-76D2-4CA7-B1DB-5F91B05B116B}"/>
              </a:ext>
            </a:extLst>
          </p:cNvPr>
          <p:cNvSpPr>
            <a:spLocks noGrp="1"/>
          </p:cNvSpPr>
          <p:nvPr>
            <p:ph type="sldNum" sz="quarter" idx="12"/>
          </p:nvPr>
        </p:nvSpPr>
        <p:spPr/>
        <p:txBody>
          <a:bodyPr/>
          <a:lstStyle/>
          <a:p>
            <a:fld id="{FA5E5AF9-4D35-4039-BF75-A1286436065C}" type="slidenum">
              <a:rPr lang="es-CO" smtClean="0"/>
              <a:t>‹Nº›</a:t>
            </a:fld>
            <a:endParaRPr lang="es-CO"/>
          </a:p>
        </p:txBody>
      </p:sp>
    </p:spTree>
    <p:extLst>
      <p:ext uri="{BB962C8B-B14F-4D97-AF65-F5344CB8AC3E}">
        <p14:creationId xmlns:p14="http://schemas.microsoft.com/office/powerpoint/2010/main" val="232278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20C1FA-A241-40B4-8EBA-BEB188939C0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371E0BA-7EE5-423B-A3F2-A3730C6460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4186BC59-7E24-4909-952D-6FAACF723681}"/>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83715E03-4840-410E-B561-F3D0893DC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800E598A-86E3-44F4-94E6-3C34FBC0DED9}"/>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B66351C-21FF-4E12-8BD5-4E7CB0EA54C6}"/>
              </a:ext>
            </a:extLst>
          </p:cNvPr>
          <p:cNvSpPr>
            <a:spLocks noGrp="1"/>
          </p:cNvSpPr>
          <p:nvPr>
            <p:ph type="dt" sz="half" idx="10"/>
          </p:nvPr>
        </p:nvSpPr>
        <p:spPr/>
        <p:txBody>
          <a:bodyPr/>
          <a:lstStyle/>
          <a:p>
            <a:fld id="{6C44BC9A-54D5-4EAB-B761-D18809F67C5F}" type="datetimeFigureOut">
              <a:rPr lang="es-CO" smtClean="0"/>
              <a:t>19/08/2020</a:t>
            </a:fld>
            <a:endParaRPr lang="es-CO"/>
          </a:p>
        </p:txBody>
      </p:sp>
      <p:sp>
        <p:nvSpPr>
          <p:cNvPr id="8" name="Marcador de pie de página 7">
            <a:extLst>
              <a:ext uri="{FF2B5EF4-FFF2-40B4-BE49-F238E27FC236}">
                <a16:creationId xmlns:a16="http://schemas.microsoft.com/office/drawing/2014/main" id="{97A3BC98-AF73-426F-9682-05F829C79A8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AA3B3B66-12B3-418E-9091-DEB99DAF987B}"/>
              </a:ext>
            </a:extLst>
          </p:cNvPr>
          <p:cNvSpPr>
            <a:spLocks noGrp="1"/>
          </p:cNvSpPr>
          <p:nvPr>
            <p:ph type="sldNum" sz="quarter" idx="12"/>
          </p:nvPr>
        </p:nvSpPr>
        <p:spPr/>
        <p:txBody>
          <a:bodyPr/>
          <a:lstStyle/>
          <a:p>
            <a:fld id="{FA5E5AF9-4D35-4039-BF75-A1286436065C}" type="slidenum">
              <a:rPr lang="es-CO" smtClean="0"/>
              <a:t>‹Nº›</a:t>
            </a:fld>
            <a:endParaRPr lang="es-CO"/>
          </a:p>
        </p:txBody>
      </p:sp>
    </p:spTree>
    <p:extLst>
      <p:ext uri="{BB962C8B-B14F-4D97-AF65-F5344CB8AC3E}">
        <p14:creationId xmlns:p14="http://schemas.microsoft.com/office/powerpoint/2010/main" val="266149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623BE-4B3E-4F48-860D-13B503B26DE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A706167-DDC2-4132-B6DC-741737A71331}"/>
              </a:ext>
            </a:extLst>
          </p:cNvPr>
          <p:cNvSpPr>
            <a:spLocks noGrp="1"/>
          </p:cNvSpPr>
          <p:nvPr>
            <p:ph type="dt" sz="half" idx="10"/>
          </p:nvPr>
        </p:nvSpPr>
        <p:spPr/>
        <p:txBody>
          <a:bodyPr/>
          <a:lstStyle/>
          <a:p>
            <a:fld id="{6C44BC9A-54D5-4EAB-B761-D18809F67C5F}" type="datetimeFigureOut">
              <a:rPr lang="es-CO" smtClean="0"/>
              <a:t>19/08/2020</a:t>
            </a:fld>
            <a:endParaRPr lang="es-CO"/>
          </a:p>
        </p:txBody>
      </p:sp>
      <p:sp>
        <p:nvSpPr>
          <p:cNvPr id="4" name="Marcador de pie de página 3">
            <a:extLst>
              <a:ext uri="{FF2B5EF4-FFF2-40B4-BE49-F238E27FC236}">
                <a16:creationId xmlns:a16="http://schemas.microsoft.com/office/drawing/2014/main" id="{80AB9E0F-B231-4DE5-96B4-2A3812157628}"/>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57AC8CD-D756-430B-8610-0E2CA4309077}"/>
              </a:ext>
            </a:extLst>
          </p:cNvPr>
          <p:cNvSpPr>
            <a:spLocks noGrp="1"/>
          </p:cNvSpPr>
          <p:nvPr>
            <p:ph type="sldNum" sz="quarter" idx="12"/>
          </p:nvPr>
        </p:nvSpPr>
        <p:spPr/>
        <p:txBody>
          <a:bodyPr/>
          <a:lstStyle/>
          <a:p>
            <a:fld id="{FA5E5AF9-4D35-4039-BF75-A1286436065C}" type="slidenum">
              <a:rPr lang="es-CO" smtClean="0"/>
              <a:t>‹Nº›</a:t>
            </a:fld>
            <a:endParaRPr lang="es-CO"/>
          </a:p>
        </p:txBody>
      </p:sp>
    </p:spTree>
    <p:extLst>
      <p:ext uri="{BB962C8B-B14F-4D97-AF65-F5344CB8AC3E}">
        <p14:creationId xmlns:p14="http://schemas.microsoft.com/office/powerpoint/2010/main" val="3956274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2291A8-5A18-4AE2-9FC5-D0B36BE78D1D}"/>
              </a:ext>
            </a:extLst>
          </p:cNvPr>
          <p:cNvSpPr>
            <a:spLocks noGrp="1"/>
          </p:cNvSpPr>
          <p:nvPr>
            <p:ph type="dt" sz="half" idx="10"/>
          </p:nvPr>
        </p:nvSpPr>
        <p:spPr/>
        <p:txBody>
          <a:bodyPr/>
          <a:lstStyle/>
          <a:p>
            <a:fld id="{6C44BC9A-54D5-4EAB-B761-D18809F67C5F}" type="datetimeFigureOut">
              <a:rPr lang="es-CO" smtClean="0"/>
              <a:t>19/08/2020</a:t>
            </a:fld>
            <a:endParaRPr lang="es-CO"/>
          </a:p>
        </p:txBody>
      </p:sp>
      <p:sp>
        <p:nvSpPr>
          <p:cNvPr id="3" name="Marcador de pie de página 2">
            <a:extLst>
              <a:ext uri="{FF2B5EF4-FFF2-40B4-BE49-F238E27FC236}">
                <a16:creationId xmlns:a16="http://schemas.microsoft.com/office/drawing/2014/main" id="{9F65FF64-D951-424A-BE0C-39C793AC6F1C}"/>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AFF45E9F-2B4C-45AC-9EAC-BA501C3AD56B}"/>
              </a:ext>
            </a:extLst>
          </p:cNvPr>
          <p:cNvSpPr>
            <a:spLocks noGrp="1"/>
          </p:cNvSpPr>
          <p:nvPr>
            <p:ph type="sldNum" sz="quarter" idx="12"/>
          </p:nvPr>
        </p:nvSpPr>
        <p:spPr/>
        <p:txBody>
          <a:bodyPr/>
          <a:lstStyle/>
          <a:p>
            <a:fld id="{FA5E5AF9-4D35-4039-BF75-A1286436065C}" type="slidenum">
              <a:rPr lang="es-CO" smtClean="0"/>
              <a:t>‹Nº›</a:t>
            </a:fld>
            <a:endParaRPr lang="es-CO"/>
          </a:p>
        </p:txBody>
      </p:sp>
    </p:spTree>
    <p:extLst>
      <p:ext uri="{BB962C8B-B14F-4D97-AF65-F5344CB8AC3E}">
        <p14:creationId xmlns:p14="http://schemas.microsoft.com/office/powerpoint/2010/main" val="1497321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7CDAF0-1A04-4E5C-8767-7E47D8753D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DB3BEAD-4BB3-417C-9930-B75B3540AC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AA4A3829-EA6F-4E6A-BB3B-6DDECD45AF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13BBF19-E04E-4D68-884F-E5CEE17A56F1}"/>
              </a:ext>
            </a:extLst>
          </p:cNvPr>
          <p:cNvSpPr>
            <a:spLocks noGrp="1"/>
          </p:cNvSpPr>
          <p:nvPr>
            <p:ph type="dt" sz="half" idx="10"/>
          </p:nvPr>
        </p:nvSpPr>
        <p:spPr/>
        <p:txBody>
          <a:bodyPr/>
          <a:lstStyle/>
          <a:p>
            <a:fld id="{6C44BC9A-54D5-4EAB-B761-D18809F67C5F}" type="datetimeFigureOut">
              <a:rPr lang="es-CO" smtClean="0"/>
              <a:t>19/08/2020</a:t>
            </a:fld>
            <a:endParaRPr lang="es-CO"/>
          </a:p>
        </p:txBody>
      </p:sp>
      <p:sp>
        <p:nvSpPr>
          <p:cNvPr id="6" name="Marcador de pie de página 5">
            <a:extLst>
              <a:ext uri="{FF2B5EF4-FFF2-40B4-BE49-F238E27FC236}">
                <a16:creationId xmlns:a16="http://schemas.microsoft.com/office/drawing/2014/main" id="{CAECCFF0-E651-454D-B1EA-4700D84188D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CE8E17C-5DE2-4038-84A8-62A57AB33B6E}"/>
              </a:ext>
            </a:extLst>
          </p:cNvPr>
          <p:cNvSpPr>
            <a:spLocks noGrp="1"/>
          </p:cNvSpPr>
          <p:nvPr>
            <p:ph type="sldNum" sz="quarter" idx="12"/>
          </p:nvPr>
        </p:nvSpPr>
        <p:spPr/>
        <p:txBody>
          <a:bodyPr/>
          <a:lstStyle/>
          <a:p>
            <a:fld id="{FA5E5AF9-4D35-4039-BF75-A1286436065C}" type="slidenum">
              <a:rPr lang="es-CO" smtClean="0"/>
              <a:t>‹Nº›</a:t>
            </a:fld>
            <a:endParaRPr lang="es-CO"/>
          </a:p>
        </p:txBody>
      </p:sp>
    </p:spTree>
    <p:extLst>
      <p:ext uri="{BB962C8B-B14F-4D97-AF65-F5344CB8AC3E}">
        <p14:creationId xmlns:p14="http://schemas.microsoft.com/office/powerpoint/2010/main" val="3480970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5D7EFD-858F-48A6-976E-2FCFC9AD5E4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EDB3645-6119-4313-81FB-490BB059D8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CE06523-B486-4DEB-98F3-14A25F88B2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9563275-B5BA-4F98-91B6-D189E78B4741}"/>
              </a:ext>
            </a:extLst>
          </p:cNvPr>
          <p:cNvSpPr>
            <a:spLocks noGrp="1"/>
          </p:cNvSpPr>
          <p:nvPr>
            <p:ph type="dt" sz="half" idx="10"/>
          </p:nvPr>
        </p:nvSpPr>
        <p:spPr/>
        <p:txBody>
          <a:bodyPr/>
          <a:lstStyle/>
          <a:p>
            <a:fld id="{6C44BC9A-54D5-4EAB-B761-D18809F67C5F}" type="datetimeFigureOut">
              <a:rPr lang="es-CO" smtClean="0"/>
              <a:t>19/08/2020</a:t>
            </a:fld>
            <a:endParaRPr lang="es-CO"/>
          </a:p>
        </p:txBody>
      </p:sp>
      <p:sp>
        <p:nvSpPr>
          <p:cNvPr id="6" name="Marcador de pie de página 5">
            <a:extLst>
              <a:ext uri="{FF2B5EF4-FFF2-40B4-BE49-F238E27FC236}">
                <a16:creationId xmlns:a16="http://schemas.microsoft.com/office/drawing/2014/main" id="{53679B04-8C1E-46E5-AA31-7545767117B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357C116-6049-435F-872A-50A6E52EC878}"/>
              </a:ext>
            </a:extLst>
          </p:cNvPr>
          <p:cNvSpPr>
            <a:spLocks noGrp="1"/>
          </p:cNvSpPr>
          <p:nvPr>
            <p:ph type="sldNum" sz="quarter" idx="12"/>
          </p:nvPr>
        </p:nvSpPr>
        <p:spPr/>
        <p:txBody>
          <a:bodyPr/>
          <a:lstStyle/>
          <a:p>
            <a:fld id="{FA5E5AF9-4D35-4039-BF75-A1286436065C}" type="slidenum">
              <a:rPr lang="es-CO" smtClean="0"/>
              <a:t>‹Nº›</a:t>
            </a:fld>
            <a:endParaRPr lang="es-CO"/>
          </a:p>
        </p:txBody>
      </p:sp>
    </p:spTree>
    <p:extLst>
      <p:ext uri="{BB962C8B-B14F-4D97-AF65-F5344CB8AC3E}">
        <p14:creationId xmlns:p14="http://schemas.microsoft.com/office/powerpoint/2010/main" val="380785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B1D7964-9CA9-4891-969F-ED7E0EE9F6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AE7950F-7829-4F02-8769-F4D1FB2C17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CD1CD32-57F6-4F76-8954-9AB9BEF61F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4BC9A-54D5-4EAB-B761-D18809F67C5F}" type="datetimeFigureOut">
              <a:rPr lang="es-CO" smtClean="0"/>
              <a:t>19/08/2020</a:t>
            </a:fld>
            <a:endParaRPr lang="es-CO"/>
          </a:p>
        </p:txBody>
      </p:sp>
      <p:sp>
        <p:nvSpPr>
          <p:cNvPr id="5" name="Marcador de pie de página 4">
            <a:extLst>
              <a:ext uri="{FF2B5EF4-FFF2-40B4-BE49-F238E27FC236}">
                <a16:creationId xmlns:a16="http://schemas.microsoft.com/office/drawing/2014/main" id="{6B57DF68-599B-4C29-8552-7A28FDC33C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B879C963-AC74-49B7-8BE1-2A1A4DDFD7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E5AF9-4D35-4039-BF75-A1286436065C}" type="slidenum">
              <a:rPr lang="es-CO" smtClean="0"/>
              <a:t>‹Nº›</a:t>
            </a:fld>
            <a:endParaRPr lang="es-CO"/>
          </a:p>
        </p:txBody>
      </p:sp>
    </p:spTree>
    <p:extLst>
      <p:ext uri="{BB962C8B-B14F-4D97-AF65-F5344CB8AC3E}">
        <p14:creationId xmlns:p14="http://schemas.microsoft.com/office/powerpoint/2010/main" val="189799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media/image12.jpeg"/><Relationship Id="rId5" Type="http://schemas.openxmlformats.org/officeDocument/2006/relationships/image" Target="../media/image5.png"/><Relationship Id="rId10" Type="http://schemas.openxmlformats.org/officeDocument/2006/relationships/image" Target="../media/image11.jpeg"/><Relationship Id="rId4" Type="http://schemas.openxmlformats.org/officeDocument/2006/relationships/image" Target="../media/image4.png"/><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png"/><Relationship Id="rId7"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3.png"/><Relationship Id="rId7" Type="http://schemas.openxmlformats.org/officeDocument/2006/relationships/diagramData" Target="../diagrams/data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11" Type="http://schemas.microsoft.com/office/2007/relationships/diagramDrawing" Target="../diagrams/drawing1.xml"/><Relationship Id="rId5" Type="http://schemas.openxmlformats.org/officeDocument/2006/relationships/image" Target="../media/image5.png"/><Relationship Id="rId10" Type="http://schemas.openxmlformats.org/officeDocument/2006/relationships/diagramColors" Target="../diagrams/colors1.xml"/><Relationship Id="rId4" Type="http://schemas.openxmlformats.org/officeDocument/2006/relationships/image" Target="../media/image4.png"/><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png"/><Relationship Id="rId7" Type="http://schemas.openxmlformats.org/officeDocument/2006/relationships/diagramData" Target="../diagrams/data2.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diagramDrawing" Target="../diagrams/drawing2.xml"/><Relationship Id="rId5" Type="http://schemas.openxmlformats.org/officeDocument/2006/relationships/image" Target="../media/image4.pn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10" Type="http://schemas.openxmlformats.org/officeDocument/2006/relationships/image" Target="../media/image31.svg"/><Relationship Id="rId4" Type="http://schemas.openxmlformats.org/officeDocument/2006/relationships/image" Target="../media/image4.png"/><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33.svg"/><Relationship Id="rId18"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diagramData" Target="../diagrams/data3.xml"/><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image" Target="../media/image2.png"/><Relationship Id="rId16"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6.gif"/><Relationship Id="rId11" Type="http://schemas.microsoft.com/office/2007/relationships/diagramDrawing" Target="../diagrams/drawing3.xml"/><Relationship Id="rId5" Type="http://schemas.openxmlformats.org/officeDocument/2006/relationships/image" Target="../media/image5.png"/><Relationship Id="rId15" Type="http://schemas.openxmlformats.org/officeDocument/2006/relationships/image" Target="../media/image35.svg"/><Relationship Id="rId10" Type="http://schemas.openxmlformats.org/officeDocument/2006/relationships/diagramColors" Target="../diagrams/colors3.xml"/><Relationship Id="rId19" Type="http://schemas.openxmlformats.org/officeDocument/2006/relationships/image" Target="../media/image39.svg"/><Relationship Id="rId4" Type="http://schemas.openxmlformats.org/officeDocument/2006/relationships/image" Target="../media/image4.png"/><Relationship Id="rId9" Type="http://schemas.openxmlformats.org/officeDocument/2006/relationships/diagramQuickStyle" Target="../diagrams/quickStyle3.xml"/><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4C3A173-8B57-488C-8745-9AE6E0974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48" y="169664"/>
            <a:ext cx="11622156" cy="6526113"/>
          </a:xfrm>
          <a:prstGeom prst="rect">
            <a:avLst/>
          </a:prstGeom>
        </p:spPr>
      </p:pic>
    </p:spTree>
    <p:extLst>
      <p:ext uri="{BB962C8B-B14F-4D97-AF65-F5344CB8AC3E}">
        <p14:creationId xmlns:p14="http://schemas.microsoft.com/office/powerpoint/2010/main" val="2458106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35056" y="131054"/>
            <a:ext cx="878808"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1251846" y="5976915"/>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3186426" y="596284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5102255" y="5958445"/>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81" y="601386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564" y="6003012"/>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095" y="6003012"/>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1627" y="4642338"/>
            <a:ext cx="1895584" cy="1623884"/>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291575" y="120553"/>
            <a:ext cx="87880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24" name="Rectángulo 23">
            <a:extLst>
              <a:ext uri="{FF2B5EF4-FFF2-40B4-BE49-F238E27FC236}">
                <a16:creationId xmlns:a16="http://schemas.microsoft.com/office/drawing/2014/main" id="{EF80A20C-D830-4C95-BDE5-C670102FC3CA}"/>
              </a:ext>
            </a:extLst>
          </p:cNvPr>
          <p:cNvSpPr/>
          <p:nvPr/>
        </p:nvSpPr>
        <p:spPr>
          <a:xfrm>
            <a:off x="819219" y="90957"/>
            <a:ext cx="9281387" cy="83099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800" b="1" i="0" u="none" strike="noStrike" kern="0" cap="none" spc="0" normalizeH="0" baseline="0" noProof="0" dirty="0">
                <a:ln>
                  <a:noFill/>
                </a:ln>
                <a:solidFill>
                  <a:srgbClr val="5B9BD5">
                    <a:lumMod val="50000"/>
                  </a:srgbClr>
                </a:solidFill>
                <a:effectLst/>
                <a:uLnTx/>
                <a:uFillTx/>
              </a:rPr>
              <a:t>Proceso de Participación Ciudadana</a:t>
            </a:r>
            <a:endParaRPr kumimoji="0" lang="es-CO" sz="4800" b="0" i="0" u="none" strike="noStrike" kern="0" cap="none" spc="0" normalizeH="0" baseline="0" noProof="0" dirty="0">
              <a:ln>
                <a:noFill/>
              </a:ln>
              <a:solidFill>
                <a:srgbClr val="5B9BD5">
                  <a:lumMod val="50000"/>
                </a:srgbClr>
              </a:solidFill>
              <a:effectLst/>
              <a:uLnTx/>
              <a:uFillTx/>
            </a:endParaRPr>
          </a:p>
        </p:txBody>
      </p:sp>
      <p:sp>
        <p:nvSpPr>
          <p:cNvPr id="25" name="Rectángulo redondeado 17">
            <a:extLst>
              <a:ext uri="{FF2B5EF4-FFF2-40B4-BE49-F238E27FC236}">
                <a16:creationId xmlns:a16="http://schemas.microsoft.com/office/drawing/2014/main" id="{6AE282C3-E00D-46E1-98B5-36128B818D8F}"/>
              </a:ext>
            </a:extLst>
          </p:cNvPr>
          <p:cNvSpPr/>
          <p:nvPr/>
        </p:nvSpPr>
        <p:spPr>
          <a:xfrm>
            <a:off x="1441508" y="877768"/>
            <a:ext cx="7393541" cy="436099"/>
          </a:xfrm>
          <a:prstGeom prst="roundRect">
            <a:avLst/>
          </a:prstGeom>
          <a:solidFill>
            <a:schemeClr val="accent6">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AUDIENCIA PÚBLICA DE RENDICIÓN DE CUENTAS</a:t>
            </a:r>
          </a:p>
        </p:txBody>
      </p:sp>
      <p:sp>
        <p:nvSpPr>
          <p:cNvPr id="27" name="Rectángulo redondeado 21">
            <a:extLst>
              <a:ext uri="{FF2B5EF4-FFF2-40B4-BE49-F238E27FC236}">
                <a16:creationId xmlns:a16="http://schemas.microsoft.com/office/drawing/2014/main" id="{F2255375-C2D5-4C26-AB5F-F0D331AE9147}"/>
              </a:ext>
            </a:extLst>
          </p:cNvPr>
          <p:cNvSpPr/>
          <p:nvPr/>
        </p:nvSpPr>
        <p:spPr>
          <a:xfrm>
            <a:off x="2314029" y="2434942"/>
            <a:ext cx="1963882" cy="803768"/>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Reuniones Preparatorias</a:t>
            </a:r>
          </a:p>
        </p:txBody>
      </p:sp>
      <p:sp>
        <p:nvSpPr>
          <p:cNvPr id="28" name="Rectángulo 27">
            <a:extLst>
              <a:ext uri="{FF2B5EF4-FFF2-40B4-BE49-F238E27FC236}">
                <a16:creationId xmlns:a16="http://schemas.microsoft.com/office/drawing/2014/main" id="{2DA61375-EF3E-49AF-A036-5D98D8405B9E}"/>
              </a:ext>
            </a:extLst>
          </p:cNvPr>
          <p:cNvSpPr/>
          <p:nvPr/>
        </p:nvSpPr>
        <p:spPr>
          <a:xfrm>
            <a:off x="8423254" y="3026296"/>
            <a:ext cx="2096153" cy="830997"/>
          </a:xfrm>
          <a:prstGeom prst="rect">
            <a:avLst/>
          </a:prstGeom>
          <a:ln>
            <a:solidFill>
              <a:srgbClr val="5B9BD5">
                <a:shade val="50000"/>
              </a:srgbClr>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400" kern="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347</a:t>
            </a:r>
            <a:endParaRPr kumimoji="0" lang="es-CO" sz="2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Asistentes</a:t>
            </a:r>
            <a:endParaRPr kumimoji="0" lang="es-CO" sz="2400" b="0" i="0" u="none" strike="noStrike" kern="0" cap="none" spc="0" normalizeH="0" baseline="0" noProof="0" dirty="0">
              <a:ln>
                <a:noFill/>
              </a:ln>
              <a:solidFill>
                <a:prstClr val="black"/>
              </a:solidFill>
              <a:effectLst/>
              <a:uLnTx/>
              <a:uFillTx/>
            </a:endParaRPr>
          </a:p>
        </p:txBody>
      </p:sp>
      <p:cxnSp>
        <p:nvCxnSpPr>
          <p:cNvPr id="30" name="Conector recto 29">
            <a:extLst>
              <a:ext uri="{FF2B5EF4-FFF2-40B4-BE49-F238E27FC236}">
                <a16:creationId xmlns:a16="http://schemas.microsoft.com/office/drawing/2014/main" id="{8B1D5B4B-A183-4B44-BC89-2E9B16D8A59F}"/>
              </a:ext>
            </a:extLst>
          </p:cNvPr>
          <p:cNvCxnSpPr/>
          <p:nvPr/>
        </p:nvCxnSpPr>
        <p:spPr>
          <a:xfrm flipV="1">
            <a:off x="4843933" y="2320420"/>
            <a:ext cx="1003464" cy="524073"/>
          </a:xfrm>
          <a:prstGeom prst="line">
            <a:avLst/>
          </a:prstGeom>
          <a:noFill/>
          <a:ln w="6350" cap="flat" cmpd="sng" algn="ctr">
            <a:solidFill>
              <a:srgbClr val="5B9BD5"/>
            </a:solidFill>
            <a:prstDash val="solid"/>
            <a:miter lim="800000"/>
          </a:ln>
          <a:effectLst/>
        </p:spPr>
      </p:cxnSp>
      <p:sp>
        <p:nvSpPr>
          <p:cNvPr id="31" name="Rectángulo 30">
            <a:extLst>
              <a:ext uri="{FF2B5EF4-FFF2-40B4-BE49-F238E27FC236}">
                <a16:creationId xmlns:a16="http://schemas.microsoft.com/office/drawing/2014/main" id="{C4D009F6-16D3-4579-927F-15A34C373841}"/>
              </a:ext>
            </a:extLst>
          </p:cNvPr>
          <p:cNvSpPr/>
          <p:nvPr/>
        </p:nvSpPr>
        <p:spPr>
          <a:xfrm>
            <a:off x="5809158" y="2138370"/>
            <a:ext cx="1622560"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San Andrés (4) </a:t>
            </a:r>
            <a:endParaRPr kumimoji="0" lang="es-CO" sz="1600" b="0" i="0" u="none" strike="noStrike" kern="0" cap="none" spc="0" normalizeH="0" baseline="0" noProof="0" dirty="0">
              <a:ln>
                <a:noFill/>
              </a:ln>
              <a:solidFill>
                <a:prstClr val="black"/>
              </a:solidFill>
              <a:effectLst/>
              <a:uLnTx/>
              <a:uFillTx/>
            </a:endParaRPr>
          </a:p>
        </p:txBody>
      </p:sp>
      <p:cxnSp>
        <p:nvCxnSpPr>
          <p:cNvPr id="32" name="Conector recto 31">
            <a:extLst>
              <a:ext uri="{FF2B5EF4-FFF2-40B4-BE49-F238E27FC236}">
                <a16:creationId xmlns:a16="http://schemas.microsoft.com/office/drawing/2014/main" id="{96F5EFB2-FD2A-4AEF-A055-FEC9EA3816B6}"/>
              </a:ext>
            </a:extLst>
          </p:cNvPr>
          <p:cNvCxnSpPr/>
          <p:nvPr/>
        </p:nvCxnSpPr>
        <p:spPr>
          <a:xfrm>
            <a:off x="4843933" y="2844493"/>
            <a:ext cx="1003464" cy="338373"/>
          </a:xfrm>
          <a:prstGeom prst="line">
            <a:avLst/>
          </a:prstGeom>
          <a:noFill/>
          <a:ln w="6350" cap="flat" cmpd="sng" algn="ctr">
            <a:solidFill>
              <a:srgbClr val="5B9BD5"/>
            </a:solidFill>
            <a:prstDash val="solid"/>
            <a:miter lim="800000"/>
          </a:ln>
          <a:effectLst/>
        </p:spPr>
      </p:cxnSp>
      <p:sp>
        <p:nvSpPr>
          <p:cNvPr id="33" name="Rectángulo 32">
            <a:extLst>
              <a:ext uri="{FF2B5EF4-FFF2-40B4-BE49-F238E27FC236}">
                <a16:creationId xmlns:a16="http://schemas.microsoft.com/office/drawing/2014/main" id="{214520B0-1B37-49A5-8CFE-3BAE77E3D4F5}"/>
              </a:ext>
            </a:extLst>
          </p:cNvPr>
          <p:cNvSpPr/>
          <p:nvPr/>
        </p:nvSpPr>
        <p:spPr>
          <a:xfrm>
            <a:off x="5809158" y="2946322"/>
            <a:ext cx="2064989"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rPr>
              <a:t>Providencia y Santa </a:t>
            </a:r>
          </a:p>
          <a:p>
            <a:pPr marL="0" marR="0" lvl="0" indent="0" defTabSz="91440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rPr>
              <a:t>Catalina (2)</a:t>
            </a:r>
            <a:endParaRPr kumimoji="0" lang="es-CO" sz="1600" b="0" i="0" u="none" strike="noStrike" kern="0" cap="none" spc="0" normalizeH="0" baseline="0" noProof="0" dirty="0">
              <a:ln>
                <a:noFill/>
              </a:ln>
              <a:solidFill>
                <a:prstClr val="black"/>
              </a:solidFill>
              <a:effectLst/>
              <a:uLnTx/>
              <a:uFillTx/>
            </a:endParaRPr>
          </a:p>
        </p:txBody>
      </p:sp>
      <p:sp>
        <p:nvSpPr>
          <p:cNvPr id="34" name="Rectángulo redondeado 31">
            <a:extLst>
              <a:ext uri="{FF2B5EF4-FFF2-40B4-BE49-F238E27FC236}">
                <a16:creationId xmlns:a16="http://schemas.microsoft.com/office/drawing/2014/main" id="{E8E57DE8-2ABE-4634-A4E2-D4F8EA592D93}"/>
              </a:ext>
            </a:extLst>
          </p:cNvPr>
          <p:cNvSpPr/>
          <p:nvPr/>
        </p:nvSpPr>
        <p:spPr>
          <a:xfrm>
            <a:off x="2324760" y="3913863"/>
            <a:ext cx="1963882" cy="803768"/>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Rendición de Cuentas</a:t>
            </a:r>
          </a:p>
        </p:txBody>
      </p:sp>
      <p:cxnSp>
        <p:nvCxnSpPr>
          <p:cNvPr id="35" name="Conector recto 34">
            <a:extLst>
              <a:ext uri="{FF2B5EF4-FFF2-40B4-BE49-F238E27FC236}">
                <a16:creationId xmlns:a16="http://schemas.microsoft.com/office/drawing/2014/main" id="{DF7712E5-9353-4C6B-ACD5-D8AF5FE958CB}"/>
              </a:ext>
            </a:extLst>
          </p:cNvPr>
          <p:cNvCxnSpPr/>
          <p:nvPr/>
        </p:nvCxnSpPr>
        <p:spPr>
          <a:xfrm flipV="1">
            <a:off x="4765852" y="3797896"/>
            <a:ext cx="1003464" cy="524073"/>
          </a:xfrm>
          <a:prstGeom prst="line">
            <a:avLst/>
          </a:prstGeom>
          <a:noFill/>
          <a:ln w="6350" cap="flat" cmpd="sng" algn="ctr">
            <a:solidFill>
              <a:srgbClr val="5B9BD5"/>
            </a:solidFill>
            <a:prstDash val="solid"/>
            <a:miter lim="800000"/>
          </a:ln>
          <a:effectLst/>
        </p:spPr>
      </p:cxnSp>
      <p:cxnSp>
        <p:nvCxnSpPr>
          <p:cNvPr id="36" name="Conector recto 35">
            <a:extLst>
              <a:ext uri="{FF2B5EF4-FFF2-40B4-BE49-F238E27FC236}">
                <a16:creationId xmlns:a16="http://schemas.microsoft.com/office/drawing/2014/main" id="{9382646C-FEE3-4868-B274-E62F61930ACF}"/>
              </a:ext>
            </a:extLst>
          </p:cNvPr>
          <p:cNvCxnSpPr/>
          <p:nvPr/>
        </p:nvCxnSpPr>
        <p:spPr>
          <a:xfrm>
            <a:off x="4765852" y="4321969"/>
            <a:ext cx="1003464" cy="338373"/>
          </a:xfrm>
          <a:prstGeom prst="line">
            <a:avLst/>
          </a:prstGeom>
          <a:noFill/>
          <a:ln w="6350" cap="flat" cmpd="sng" algn="ctr">
            <a:solidFill>
              <a:srgbClr val="5B9BD5"/>
            </a:solidFill>
            <a:prstDash val="solid"/>
            <a:miter lim="800000"/>
          </a:ln>
          <a:effectLst/>
        </p:spPr>
      </p:cxnSp>
      <p:sp>
        <p:nvSpPr>
          <p:cNvPr id="37" name="Abrir llave 36">
            <a:extLst>
              <a:ext uri="{FF2B5EF4-FFF2-40B4-BE49-F238E27FC236}">
                <a16:creationId xmlns:a16="http://schemas.microsoft.com/office/drawing/2014/main" id="{C1A49DF7-399D-4E35-84DD-794C42A3F3FF}"/>
              </a:ext>
            </a:extLst>
          </p:cNvPr>
          <p:cNvSpPr/>
          <p:nvPr/>
        </p:nvSpPr>
        <p:spPr>
          <a:xfrm>
            <a:off x="7677011" y="2208471"/>
            <a:ext cx="1158038" cy="2488772"/>
          </a:xfrm>
          <a:prstGeom prst="leftBrace">
            <a:avLst/>
          </a:prstGeom>
          <a:noFill/>
          <a:ln w="190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 name="CuadroTexto 37">
            <a:extLst>
              <a:ext uri="{FF2B5EF4-FFF2-40B4-BE49-F238E27FC236}">
                <a16:creationId xmlns:a16="http://schemas.microsoft.com/office/drawing/2014/main" id="{FC9DA8B1-A8E9-43AF-B6E7-57A304351B78}"/>
              </a:ext>
            </a:extLst>
          </p:cNvPr>
          <p:cNvSpPr txBox="1"/>
          <p:nvPr/>
        </p:nvSpPr>
        <p:spPr>
          <a:xfrm>
            <a:off x="4277910" y="2335754"/>
            <a:ext cx="566023"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 sz="5400" b="1" kern="0" dirty="0">
                <a:solidFill>
                  <a:prstClr val="black"/>
                </a:solidFill>
              </a:rPr>
              <a:t>6</a:t>
            </a:r>
            <a:endParaRPr kumimoji="0" lang="es-CO" sz="5400" b="1" i="0" u="none" strike="noStrike" kern="0" cap="none" spc="0" normalizeH="0" baseline="0" noProof="0" dirty="0">
              <a:ln>
                <a:noFill/>
              </a:ln>
              <a:solidFill>
                <a:prstClr val="black"/>
              </a:solidFill>
              <a:effectLst/>
              <a:uLnTx/>
              <a:uFillTx/>
            </a:endParaRPr>
          </a:p>
        </p:txBody>
      </p:sp>
      <p:sp>
        <p:nvSpPr>
          <p:cNvPr id="39" name="Rectángulo 38">
            <a:extLst>
              <a:ext uri="{FF2B5EF4-FFF2-40B4-BE49-F238E27FC236}">
                <a16:creationId xmlns:a16="http://schemas.microsoft.com/office/drawing/2014/main" id="{F8B5F025-74AC-4FFA-A026-017E3EA94415}"/>
              </a:ext>
            </a:extLst>
          </p:cNvPr>
          <p:cNvSpPr/>
          <p:nvPr/>
        </p:nvSpPr>
        <p:spPr>
          <a:xfrm>
            <a:off x="5809158" y="3605415"/>
            <a:ext cx="1564852"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San Andrés (1)</a:t>
            </a:r>
            <a:endParaRPr kumimoji="0" lang="es-CO" sz="1600" b="0" i="0" u="none" strike="noStrike" kern="0" cap="none" spc="0" normalizeH="0" baseline="0" noProof="0" dirty="0">
              <a:ln>
                <a:noFill/>
              </a:ln>
              <a:solidFill>
                <a:prstClr val="black"/>
              </a:solidFill>
              <a:effectLst/>
              <a:uLnTx/>
              <a:uFillTx/>
            </a:endParaRPr>
          </a:p>
        </p:txBody>
      </p:sp>
      <p:sp>
        <p:nvSpPr>
          <p:cNvPr id="40" name="Rectángulo 39">
            <a:extLst>
              <a:ext uri="{FF2B5EF4-FFF2-40B4-BE49-F238E27FC236}">
                <a16:creationId xmlns:a16="http://schemas.microsoft.com/office/drawing/2014/main" id="{8F768FF6-C94F-4182-9D71-245ED25DDECA}"/>
              </a:ext>
            </a:extLst>
          </p:cNvPr>
          <p:cNvSpPr/>
          <p:nvPr/>
        </p:nvSpPr>
        <p:spPr>
          <a:xfrm>
            <a:off x="5809158" y="4413367"/>
            <a:ext cx="2064989"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rPr>
              <a:t>Providencia y Santa </a:t>
            </a:r>
          </a:p>
          <a:p>
            <a:pPr marL="0" marR="0" lvl="0" indent="0" defTabSz="91440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rPr>
              <a:t>Catalina (1)</a:t>
            </a:r>
            <a:endParaRPr kumimoji="0" lang="es-CO" sz="1600" b="0" i="0" u="none" strike="noStrike" kern="0" cap="none" spc="0" normalizeH="0" baseline="0" noProof="0" dirty="0">
              <a:ln>
                <a:noFill/>
              </a:ln>
              <a:solidFill>
                <a:prstClr val="black"/>
              </a:solidFill>
              <a:effectLst/>
              <a:uLnTx/>
              <a:uFillTx/>
            </a:endParaRPr>
          </a:p>
        </p:txBody>
      </p:sp>
      <p:sp>
        <p:nvSpPr>
          <p:cNvPr id="41" name="CuadroTexto 40">
            <a:extLst>
              <a:ext uri="{FF2B5EF4-FFF2-40B4-BE49-F238E27FC236}">
                <a16:creationId xmlns:a16="http://schemas.microsoft.com/office/drawing/2014/main" id="{49119093-FD70-4D65-BB69-DC711566EBEB}"/>
              </a:ext>
            </a:extLst>
          </p:cNvPr>
          <p:cNvSpPr txBox="1"/>
          <p:nvPr/>
        </p:nvSpPr>
        <p:spPr>
          <a:xfrm>
            <a:off x="4274226" y="3874114"/>
            <a:ext cx="566023"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 sz="5400" b="1" kern="0" noProof="0" dirty="0">
                <a:solidFill>
                  <a:prstClr val="black"/>
                </a:solidFill>
              </a:rPr>
              <a:t>2</a:t>
            </a:r>
            <a:endParaRPr kumimoji="0" lang="es-CO" sz="54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92052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arn(inVertical)">
                                      <p:cBhvr>
                                        <p:cTn id="21" dur="500"/>
                                        <p:tgtEl>
                                          <p:spTgt spid="38"/>
                                        </p:tgtEl>
                                      </p:cBhvr>
                                    </p:animEffect>
                                  </p:childTnLst>
                                </p:cTn>
                              </p:par>
                              <p:par>
                                <p:cTn id="22" presetID="16" presetClass="entr" presetSubtype="21"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arn(inVertical)">
                                      <p:cBhvr>
                                        <p:cTn id="30" dur="500"/>
                                        <p:tgtEl>
                                          <p:spTgt spid="3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barn(inVertical)">
                                      <p:cBhvr>
                                        <p:cTn id="38" dur="500"/>
                                        <p:tgtEl>
                                          <p:spTgt spid="41"/>
                                        </p:tgtEl>
                                      </p:cBhvr>
                                    </p:animEffect>
                                  </p:childTnLst>
                                </p:cTn>
                              </p:par>
                              <p:par>
                                <p:cTn id="39" presetID="16" presetClass="entr" presetSubtype="21"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arn(inVertical)">
                                      <p:cBhvr>
                                        <p:cTn id="41" dur="500"/>
                                        <p:tgtEl>
                                          <p:spTgt spid="36"/>
                                        </p:tgtEl>
                                      </p:cBhvr>
                                    </p:animEffect>
                                  </p:childTnLst>
                                </p:cTn>
                              </p:par>
                              <p:par>
                                <p:cTn id="42" presetID="16" presetClass="entr" presetSubtype="21"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arn(inVertical)">
                                      <p:cBhvr>
                                        <p:cTn id="44" dur="500"/>
                                        <p:tgtEl>
                                          <p:spTgt spid="3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arn(inVertical)">
                                      <p:cBhvr>
                                        <p:cTn id="55" dur="500"/>
                                        <p:tgtEl>
                                          <p:spTgt spid="37"/>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inVertical)">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7" grpId="0" animBg="1"/>
      <p:bldP spid="28" grpId="0" animBg="1"/>
      <p:bldP spid="31" grpId="0"/>
      <p:bldP spid="33" grpId="0"/>
      <p:bldP spid="34" grpId="0" animBg="1"/>
      <p:bldP spid="37" grpId="0" animBg="1"/>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10694668" y="140674"/>
            <a:ext cx="1171226"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2728962" y="5948779"/>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4663542" y="5934711"/>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6579371" y="5930309"/>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9423" y="5988126"/>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6680" y="5974876"/>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9211" y="5974876"/>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364" y="4759423"/>
            <a:ext cx="1726065" cy="1478663"/>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11048702" y="144239"/>
            <a:ext cx="107417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pic>
        <p:nvPicPr>
          <p:cNvPr id="5" name="Imagen 4">
            <a:extLst>
              <a:ext uri="{FF2B5EF4-FFF2-40B4-BE49-F238E27FC236}">
                <a16:creationId xmlns:a16="http://schemas.microsoft.com/office/drawing/2014/main" id="{8AA9837C-02C9-47D7-A7C4-A5D62D149D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106" y="1306708"/>
            <a:ext cx="4159956" cy="3119967"/>
          </a:xfrm>
          <a:prstGeom prst="rect">
            <a:avLst/>
          </a:prstGeom>
        </p:spPr>
      </p:pic>
      <p:pic>
        <p:nvPicPr>
          <p:cNvPr id="15" name="Imagen 14">
            <a:extLst>
              <a:ext uri="{FF2B5EF4-FFF2-40B4-BE49-F238E27FC236}">
                <a16:creationId xmlns:a16="http://schemas.microsoft.com/office/drawing/2014/main" id="{1224354B-D838-44EE-9338-41FC1948B6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90008" y="2922776"/>
            <a:ext cx="2013777" cy="1510333"/>
          </a:xfrm>
          <a:prstGeom prst="rect">
            <a:avLst/>
          </a:prstGeom>
        </p:spPr>
      </p:pic>
      <p:pic>
        <p:nvPicPr>
          <p:cNvPr id="24" name="Imagen 23">
            <a:extLst>
              <a:ext uri="{FF2B5EF4-FFF2-40B4-BE49-F238E27FC236}">
                <a16:creationId xmlns:a16="http://schemas.microsoft.com/office/drawing/2014/main" id="{CEBEA127-0C59-4AFF-9E4B-E4D27993A27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65594" y="2922776"/>
            <a:ext cx="2013777" cy="1510332"/>
          </a:xfrm>
          <a:prstGeom prst="rect">
            <a:avLst/>
          </a:prstGeom>
        </p:spPr>
      </p:pic>
      <p:pic>
        <p:nvPicPr>
          <p:cNvPr id="27" name="Imagen 26">
            <a:extLst>
              <a:ext uri="{FF2B5EF4-FFF2-40B4-BE49-F238E27FC236}">
                <a16:creationId xmlns:a16="http://schemas.microsoft.com/office/drawing/2014/main" id="{8573E71C-0BBE-47E0-AF69-00B6D1A4512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90007" y="1306709"/>
            <a:ext cx="2013778" cy="1510334"/>
          </a:xfrm>
          <a:prstGeom prst="rect">
            <a:avLst/>
          </a:prstGeom>
        </p:spPr>
      </p:pic>
      <p:pic>
        <p:nvPicPr>
          <p:cNvPr id="29" name="Imagen 28">
            <a:extLst>
              <a:ext uri="{FF2B5EF4-FFF2-40B4-BE49-F238E27FC236}">
                <a16:creationId xmlns:a16="http://schemas.microsoft.com/office/drawing/2014/main" id="{266D2E8B-7062-4E31-BC70-9C8BC5B129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65594" y="1306709"/>
            <a:ext cx="2013777" cy="1510333"/>
          </a:xfrm>
          <a:prstGeom prst="rect">
            <a:avLst/>
          </a:prstGeom>
        </p:spPr>
      </p:pic>
      <p:pic>
        <p:nvPicPr>
          <p:cNvPr id="33" name="Imagen 32">
            <a:extLst>
              <a:ext uri="{FF2B5EF4-FFF2-40B4-BE49-F238E27FC236}">
                <a16:creationId xmlns:a16="http://schemas.microsoft.com/office/drawing/2014/main" id="{75C76AE4-83D4-4CF4-A8AA-6556EA9A37C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13940"/>
          <a:stretch/>
        </p:blipFill>
        <p:spPr>
          <a:xfrm rot="5400000">
            <a:off x="8266890" y="1866235"/>
            <a:ext cx="3119968" cy="2013778"/>
          </a:xfrm>
          <a:prstGeom prst="rect">
            <a:avLst/>
          </a:prstGeom>
        </p:spPr>
      </p:pic>
      <p:sp>
        <p:nvSpPr>
          <p:cNvPr id="34" name="CuadroTexto 33">
            <a:extLst>
              <a:ext uri="{FF2B5EF4-FFF2-40B4-BE49-F238E27FC236}">
                <a16:creationId xmlns:a16="http://schemas.microsoft.com/office/drawing/2014/main" id="{81AB6CED-F963-4275-8AA8-872742A90582}"/>
              </a:ext>
            </a:extLst>
          </p:cNvPr>
          <p:cNvSpPr txBox="1"/>
          <p:nvPr/>
        </p:nvSpPr>
        <p:spPr>
          <a:xfrm>
            <a:off x="492369" y="393895"/>
            <a:ext cx="7824806" cy="646331"/>
          </a:xfrm>
          <a:prstGeom prst="rect">
            <a:avLst/>
          </a:prstGeom>
          <a:noFill/>
        </p:spPr>
        <p:txBody>
          <a:bodyPr wrap="square" rtlCol="0">
            <a:spAutoFit/>
          </a:bodyPr>
          <a:lstStyle/>
          <a:p>
            <a:r>
              <a:rPr lang="es-ES" sz="3600" b="1" dirty="0">
                <a:solidFill>
                  <a:schemeClr val="accent6"/>
                </a:solidFill>
              </a:rPr>
              <a:t>Reuniones Preparatorias en Providencia</a:t>
            </a:r>
            <a:endParaRPr lang="es-CO" sz="3600" b="1" dirty="0">
              <a:solidFill>
                <a:schemeClr val="accent6"/>
              </a:solidFill>
            </a:endParaRPr>
          </a:p>
        </p:txBody>
      </p:sp>
    </p:spTree>
    <p:extLst>
      <p:ext uri="{BB962C8B-B14F-4D97-AF65-F5344CB8AC3E}">
        <p14:creationId xmlns:p14="http://schemas.microsoft.com/office/powerpoint/2010/main" val="776823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011535"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10694668" y="140674"/>
            <a:ext cx="1171226"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2728962" y="5948779"/>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4663542" y="5934711"/>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6579371" y="5930309"/>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9423" y="5988126"/>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6680" y="5974876"/>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9211" y="5974876"/>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364" y="4759423"/>
            <a:ext cx="1726065" cy="1478663"/>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11048702" y="144239"/>
            <a:ext cx="107417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34" name="CuadroTexto 33">
            <a:extLst>
              <a:ext uri="{FF2B5EF4-FFF2-40B4-BE49-F238E27FC236}">
                <a16:creationId xmlns:a16="http://schemas.microsoft.com/office/drawing/2014/main" id="{81AB6CED-F963-4275-8AA8-872742A90582}"/>
              </a:ext>
            </a:extLst>
          </p:cNvPr>
          <p:cNvSpPr txBox="1"/>
          <p:nvPr/>
        </p:nvSpPr>
        <p:spPr>
          <a:xfrm>
            <a:off x="492369" y="633055"/>
            <a:ext cx="7824806" cy="646331"/>
          </a:xfrm>
          <a:prstGeom prst="rect">
            <a:avLst/>
          </a:prstGeom>
          <a:noFill/>
        </p:spPr>
        <p:txBody>
          <a:bodyPr wrap="square" rtlCol="0">
            <a:spAutoFit/>
          </a:bodyPr>
          <a:lstStyle/>
          <a:p>
            <a:r>
              <a:rPr lang="es-ES" sz="3600" b="1" dirty="0">
                <a:solidFill>
                  <a:schemeClr val="accent6"/>
                </a:solidFill>
              </a:rPr>
              <a:t>Reuniones Preparatorias en San Andrés</a:t>
            </a:r>
            <a:endParaRPr lang="es-CO" sz="3600" b="1" dirty="0">
              <a:solidFill>
                <a:schemeClr val="accent6"/>
              </a:solidFill>
            </a:endParaRPr>
          </a:p>
        </p:txBody>
      </p:sp>
      <p:pic>
        <p:nvPicPr>
          <p:cNvPr id="3" name="Imagen 2">
            <a:extLst>
              <a:ext uri="{FF2B5EF4-FFF2-40B4-BE49-F238E27FC236}">
                <a16:creationId xmlns:a16="http://schemas.microsoft.com/office/drawing/2014/main" id="{687AF4D8-3E7C-403F-9919-836021BD5A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8" y="1663852"/>
            <a:ext cx="3693148" cy="2769861"/>
          </a:xfrm>
          <a:prstGeom prst="rect">
            <a:avLst/>
          </a:prstGeom>
        </p:spPr>
      </p:pic>
      <p:pic>
        <p:nvPicPr>
          <p:cNvPr id="28" name="Imagen 27">
            <a:extLst>
              <a:ext uri="{FF2B5EF4-FFF2-40B4-BE49-F238E27FC236}">
                <a16:creationId xmlns:a16="http://schemas.microsoft.com/office/drawing/2014/main" id="{470DF920-6B5F-4472-A8A8-2BE8C5A2D7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8317" y="1661048"/>
            <a:ext cx="3696887" cy="2772665"/>
          </a:xfrm>
          <a:prstGeom prst="rect">
            <a:avLst/>
          </a:prstGeom>
        </p:spPr>
      </p:pic>
      <p:pic>
        <p:nvPicPr>
          <p:cNvPr id="35" name="Imagen 34">
            <a:extLst>
              <a:ext uri="{FF2B5EF4-FFF2-40B4-BE49-F238E27FC236}">
                <a16:creationId xmlns:a16="http://schemas.microsoft.com/office/drawing/2014/main" id="{9931359D-6379-4C8B-95CB-743B0F58DDE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5241" t="4577"/>
          <a:stretch/>
        </p:blipFill>
        <p:spPr>
          <a:xfrm>
            <a:off x="7630165" y="1661048"/>
            <a:ext cx="3283724" cy="2772665"/>
          </a:xfrm>
          <a:prstGeom prst="rect">
            <a:avLst/>
          </a:prstGeom>
        </p:spPr>
      </p:pic>
    </p:spTree>
    <p:extLst>
      <p:ext uri="{BB962C8B-B14F-4D97-AF65-F5344CB8AC3E}">
        <p14:creationId xmlns:p14="http://schemas.microsoft.com/office/powerpoint/2010/main" val="3824708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35056" y="131054"/>
            <a:ext cx="878808"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1251846" y="5976915"/>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3186426" y="596284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5102255" y="5958445"/>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81" y="601386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564" y="6003012"/>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095" y="6003012"/>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9074" y="5119704"/>
            <a:ext cx="1338348" cy="1146518"/>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291575" y="120553"/>
            <a:ext cx="87880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pic>
        <p:nvPicPr>
          <p:cNvPr id="6" name="Imagen 5">
            <a:extLst>
              <a:ext uri="{FF2B5EF4-FFF2-40B4-BE49-F238E27FC236}">
                <a16:creationId xmlns:a16="http://schemas.microsoft.com/office/drawing/2014/main" id="{404BBA5F-F81A-4822-AF98-576677B2FF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1846" y="1138377"/>
            <a:ext cx="5246899" cy="3935174"/>
          </a:xfrm>
          <a:prstGeom prst="rect">
            <a:avLst/>
          </a:prstGeom>
        </p:spPr>
      </p:pic>
      <p:pic>
        <p:nvPicPr>
          <p:cNvPr id="17" name="Imagen 16">
            <a:extLst>
              <a:ext uri="{FF2B5EF4-FFF2-40B4-BE49-F238E27FC236}">
                <a16:creationId xmlns:a16="http://schemas.microsoft.com/office/drawing/2014/main" id="{B99BE12E-C3C0-4024-A0AC-A8F4FE525E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48369" y="1142697"/>
            <a:ext cx="5246899" cy="3935174"/>
          </a:xfrm>
          <a:prstGeom prst="rect">
            <a:avLst/>
          </a:prstGeom>
        </p:spPr>
      </p:pic>
      <p:sp>
        <p:nvSpPr>
          <p:cNvPr id="28" name="CuadroTexto 27">
            <a:extLst>
              <a:ext uri="{FF2B5EF4-FFF2-40B4-BE49-F238E27FC236}">
                <a16:creationId xmlns:a16="http://schemas.microsoft.com/office/drawing/2014/main" id="{65477194-FE07-4379-B759-582447504DEA}"/>
              </a:ext>
            </a:extLst>
          </p:cNvPr>
          <p:cNvSpPr txBox="1"/>
          <p:nvPr/>
        </p:nvSpPr>
        <p:spPr>
          <a:xfrm>
            <a:off x="1189852" y="341588"/>
            <a:ext cx="7824806" cy="646331"/>
          </a:xfrm>
          <a:prstGeom prst="rect">
            <a:avLst/>
          </a:prstGeom>
          <a:noFill/>
        </p:spPr>
        <p:txBody>
          <a:bodyPr wrap="square" rtlCol="0">
            <a:spAutoFit/>
          </a:bodyPr>
          <a:lstStyle/>
          <a:p>
            <a:r>
              <a:rPr lang="es-ES" sz="3600" b="1" dirty="0">
                <a:solidFill>
                  <a:schemeClr val="accent6"/>
                </a:solidFill>
              </a:rPr>
              <a:t>Rendición de Cuentas en San Andrés</a:t>
            </a:r>
            <a:endParaRPr lang="es-CO" sz="3600" b="1" dirty="0">
              <a:solidFill>
                <a:schemeClr val="accent6"/>
              </a:solidFill>
            </a:endParaRPr>
          </a:p>
        </p:txBody>
      </p:sp>
    </p:spTree>
    <p:extLst>
      <p:ext uri="{BB962C8B-B14F-4D97-AF65-F5344CB8AC3E}">
        <p14:creationId xmlns:p14="http://schemas.microsoft.com/office/powerpoint/2010/main" val="841310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011535"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35056" y="131054"/>
            <a:ext cx="878808"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1251846" y="5976915"/>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3186426" y="596284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5102255" y="5958445"/>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81" y="601386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564" y="6003012"/>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095" y="6003012"/>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9074" y="5119704"/>
            <a:ext cx="1338348" cy="1146518"/>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291575" y="120553"/>
            <a:ext cx="87880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28" name="CuadroTexto 27">
            <a:extLst>
              <a:ext uri="{FF2B5EF4-FFF2-40B4-BE49-F238E27FC236}">
                <a16:creationId xmlns:a16="http://schemas.microsoft.com/office/drawing/2014/main" id="{65477194-FE07-4379-B759-582447504DEA}"/>
              </a:ext>
            </a:extLst>
          </p:cNvPr>
          <p:cNvSpPr txBox="1"/>
          <p:nvPr/>
        </p:nvSpPr>
        <p:spPr>
          <a:xfrm>
            <a:off x="1125146" y="613200"/>
            <a:ext cx="7824806" cy="646331"/>
          </a:xfrm>
          <a:prstGeom prst="rect">
            <a:avLst/>
          </a:prstGeom>
          <a:noFill/>
        </p:spPr>
        <p:txBody>
          <a:bodyPr wrap="square" rtlCol="0">
            <a:spAutoFit/>
          </a:bodyPr>
          <a:lstStyle/>
          <a:p>
            <a:r>
              <a:rPr lang="es-ES" sz="3600" b="1" dirty="0">
                <a:solidFill>
                  <a:schemeClr val="accent6"/>
                </a:solidFill>
              </a:rPr>
              <a:t>Rendición de Cuentas en Providencia</a:t>
            </a:r>
            <a:endParaRPr lang="es-CO" sz="3600" b="1" dirty="0">
              <a:solidFill>
                <a:schemeClr val="accent6"/>
              </a:solidFill>
            </a:endParaRPr>
          </a:p>
        </p:txBody>
      </p:sp>
      <p:pic>
        <p:nvPicPr>
          <p:cNvPr id="3" name="Imagen 2">
            <a:extLst>
              <a:ext uri="{FF2B5EF4-FFF2-40B4-BE49-F238E27FC236}">
                <a16:creationId xmlns:a16="http://schemas.microsoft.com/office/drawing/2014/main" id="{12342BD4-2B9A-4E33-B17B-207528D573F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0025" b="14364"/>
          <a:stretch/>
        </p:blipFill>
        <p:spPr>
          <a:xfrm>
            <a:off x="1276611" y="1626123"/>
            <a:ext cx="4831402" cy="2771334"/>
          </a:xfrm>
          <a:prstGeom prst="rect">
            <a:avLst/>
          </a:prstGeom>
        </p:spPr>
      </p:pic>
      <p:pic>
        <p:nvPicPr>
          <p:cNvPr id="15" name="Imagen 14">
            <a:extLst>
              <a:ext uri="{FF2B5EF4-FFF2-40B4-BE49-F238E27FC236}">
                <a16:creationId xmlns:a16="http://schemas.microsoft.com/office/drawing/2014/main" id="{2C237A5A-645E-4DB3-9EFF-22FAD12AE9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4984" r="2847" b="21086"/>
          <a:stretch/>
        </p:blipFill>
        <p:spPr>
          <a:xfrm>
            <a:off x="6252627" y="1650238"/>
            <a:ext cx="5566553" cy="2747219"/>
          </a:xfrm>
          <a:prstGeom prst="rect">
            <a:avLst/>
          </a:prstGeom>
        </p:spPr>
      </p:pic>
    </p:spTree>
    <p:extLst>
      <p:ext uri="{BB962C8B-B14F-4D97-AF65-F5344CB8AC3E}">
        <p14:creationId xmlns:p14="http://schemas.microsoft.com/office/powerpoint/2010/main" val="1034638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diagonales cortadas 2">
            <a:extLst>
              <a:ext uri="{FF2B5EF4-FFF2-40B4-BE49-F238E27FC236}">
                <a16:creationId xmlns:a16="http://schemas.microsoft.com/office/drawing/2014/main" id="{D16857A6-D27D-4177-B57E-7F43B2A2971A}"/>
              </a:ext>
            </a:extLst>
          </p:cNvPr>
          <p:cNvSpPr/>
          <p:nvPr/>
        </p:nvSpPr>
        <p:spPr>
          <a:xfrm>
            <a:off x="0" y="0"/>
            <a:ext cx="12192000" cy="1171739"/>
          </a:xfrm>
          <a:prstGeom prst="snip2Diag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5">
            <a:extLst>
              <a:ext uri="{FF2B5EF4-FFF2-40B4-BE49-F238E27FC236}">
                <a16:creationId xmlns:a16="http://schemas.microsoft.com/office/drawing/2014/main" id="{E92B1156-32DA-47F0-B51A-441A8DC44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322" y="0"/>
            <a:ext cx="4505954" cy="1171739"/>
          </a:xfrm>
          <a:prstGeom prst="rect">
            <a:avLst/>
          </a:prstGeom>
        </p:spPr>
      </p:pic>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3"/>
          <a:stretch>
            <a:fillRect/>
          </a:stretch>
        </p:blipFill>
        <p:spPr>
          <a:xfrm>
            <a:off x="11667744" y="6355079"/>
            <a:ext cx="481626" cy="451143"/>
          </a:xfrm>
          <a:prstGeom prst="rect">
            <a:avLst/>
          </a:prstGeom>
        </p:spPr>
      </p:pic>
      <p:sp>
        <p:nvSpPr>
          <p:cNvPr id="18" name="CuadroTexto 17">
            <a:extLst>
              <a:ext uri="{FF2B5EF4-FFF2-40B4-BE49-F238E27FC236}">
                <a16:creationId xmlns:a16="http://schemas.microsoft.com/office/drawing/2014/main" id="{00C718CB-1E54-4A28-AFBF-07421B9DB2F8}"/>
              </a:ext>
            </a:extLst>
          </p:cNvPr>
          <p:cNvSpPr txBox="1"/>
          <p:nvPr/>
        </p:nvSpPr>
        <p:spPr>
          <a:xfrm>
            <a:off x="689374" y="419341"/>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2623954" y="405273"/>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4539783" y="400871"/>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835" y="458688"/>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7092" y="445438"/>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9623" y="445438"/>
            <a:ext cx="370160" cy="225385"/>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a:extLst>
              <a:ext uri="{FF2B5EF4-FFF2-40B4-BE49-F238E27FC236}">
                <a16:creationId xmlns:a16="http://schemas.microsoft.com/office/drawing/2014/main" id="{5305E0A1-BAF0-4E7C-8F3F-9B278F23E991}"/>
              </a:ext>
            </a:extLst>
          </p:cNvPr>
          <p:cNvSpPr/>
          <p:nvPr/>
        </p:nvSpPr>
        <p:spPr>
          <a:xfrm>
            <a:off x="473174" y="2857596"/>
            <a:ext cx="11244772" cy="1446550"/>
          </a:xfrm>
          <a:prstGeom prst="rect">
            <a:avLst/>
          </a:prstGeom>
        </p:spPr>
        <p:txBody>
          <a:bodyPr wrap="squar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CO" sz="4400" b="1" i="0" u="none" strike="noStrike" kern="0" cap="none" spc="0" normalizeH="0" baseline="0" noProof="0" dirty="0">
                <a:ln>
                  <a:noFill/>
                </a:ln>
                <a:solidFill>
                  <a:schemeClr val="accent6"/>
                </a:solidFill>
                <a:effectLst/>
                <a:uLnTx/>
                <a:uFillTx/>
              </a:rPr>
              <a:t>4. PROMOVER PRACTICAS DE BUEN GOBIERNO EN EL CONTROL FISCAL</a:t>
            </a:r>
          </a:p>
        </p:txBody>
      </p:sp>
      <p:sp>
        <p:nvSpPr>
          <p:cNvPr id="25" name="Rectángulo: esquinas redondeadas 24">
            <a:extLst>
              <a:ext uri="{FF2B5EF4-FFF2-40B4-BE49-F238E27FC236}">
                <a16:creationId xmlns:a16="http://schemas.microsoft.com/office/drawing/2014/main" id="{9A61A5BE-DF9C-4A00-9E83-A60C5CD4BE77}"/>
              </a:ext>
            </a:extLst>
          </p:cNvPr>
          <p:cNvSpPr/>
          <p:nvPr/>
        </p:nvSpPr>
        <p:spPr>
          <a:xfrm>
            <a:off x="8317175" y="713027"/>
            <a:ext cx="2894164" cy="307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O" sz="1000" b="1" i="1" spc="50" dirty="0">
                <a:solidFill>
                  <a:schemeClr val="accent6"/>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1000" dirty="0">
              <a:solidFill>
                <a:schemeClr val="accent6"/>
              </a:solidFill>
            </a:endParaRPr>
          </a:p>
        </p:txBody>
      </p:sp>
    </p:spTree>
    <p:extLst>
      <p:ext uri="{BB962C8B-B14F-4D97-AF65-F5344CB8AC3E}">
        <p14:creationId xmlns:p14="http://schemas.microsoft.com/office/powerpoint/2010/main" val="107988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10694668" y="140674"/>
            <a:ext cx="1171226"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2728962" y="5948779"/>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4663542" y="5934711"/>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6579371" y="5930309"/>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9423" y="5988126"/>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6680" y="5974876"/>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9211" y="5974876"/>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569" y="5308694"/>
            <a:ext cx="1067435" cy="914436"/>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11048702" y="144239"/>
            <a:ext cx="107417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24" name="Rectángulo 23">
            <a:extLst>
              <a:ext uri="{FF2B5EF4-FFF2-40B4-BE49-F238E27FC236}">
                <a16:creationId xmlns:a16="http://schemas.microsoft.com/office/drawing/2014/main" id="{416FC843-6CAB-45FB-9001-9B281B8DFECC}"/>
              </a:ext>
            </a:extLst>
          </p:cNvPr>
          <p:cNvSpPr/>
          <p:nvPr/>
        </p:nvSpPr>
        <p:spPr>
          <a:xfrm>
            <a:off x="982908" y="312403"/>
            <a:ext cx="9534743"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600" b="1" i="0" u="none" strike="noStrike" kern="0" cap="none" spc="0" normalizeH="0" baseline="0" noProof="0" dirty="0">
                <a:ln>
                  <a:noFill/>
                </a:ln>
                <a:solidFill>
                  <a:srgbClr val="FFC000"/>
                </a:solidFill>
                <a:effectLst/>
                <a:uLnTx/>
                <a:uFillTx/>
                <a:latin typeface="Arial" panose="020B0604020202020204" pitchFamily="34" charset="0"/>
                <a:ea typeface="Times New Roman" panose="02020603050405020304" pitchFamily="18" charset="0"/>
                <a:cs typeface="Times New Roman" panose="02020603050405020304" pitchFamily="18" charset="0"/>
              </a:rPr>
              <a:t>Gestión de las denuncias en el Proceso de Participación Ciudadana</a:t>
            </a:r>
            <a:endParaRPr kumimoji="0" lang="es-CO" sz="3600" b="0" i="0" u="none" strike="noStrike" kern="0" cap="none" spc="0" normalizeH="0" baseline="0" noProof="0" dirty="0">
              <a:ln>
                <a:noFill/>
              </a:ln>
              <a:solidFill>
                <a:srgbClr val="FFC000"/>
              </a:solidFill>
              <a:effectLst/>
              <a:uLnTx/>
              <a:uFillTx/>
            </a:endParaRPr>
          </a:p>
        </p:txBody>
      </p:sp>
      <p:graphicFrame>
        <p:nvGraphicFramePr>
          <p:cNvPr id="25" name="Tabla 24">
            <a:extLst>
              <a:ext uri="{FF2B5EF4-FFF2-40B4-BE49-F238E27FC236}">
                <a16:creationId xmlns:a16="http://schemas.microsoft.com/office/drawing/2014/main" id="{DB7361B5-4C1A-4BA2-A5DF-C8455886BA8F}"/>
              </a:ext>
            </a:extLst>
          </p:cNvPr>
          <p:cNvGraphicFramePr>
            <a:graphicFrameLocks noGrp="1"/>
          </p:cNvGraphicFramePr>
          <p:nvPr>
            <p:extLst>
              <p:ext uri="{D42A27DB-BD31-4B8C-83A1-F6EECF244321}">
                <p14:modId xmlns:p14="http://schemas.microsoft.com/office/powerpoint/2010/main" val="3868305634"/>
              </p:ext>
            </p:extLst>
          </p:nvPr>
        </p:nvGraphicFramePr>
        <p:xfrm>
          <a:off x="656087" y="1617749"/>
          <a:ext cx="10038581" cy="3665196"/>
        </p:xfrm>
        <a:graphic>
          <a:graphicData uri="http://schemas.openxmlformats.org/drawingml/2006/table">
            <a:tbl>
              <a:tblPr/>
              <a:tblGrid>
                <a:gridCol w="1346639">
                  <a:extLst>
                    <a:ext uri="{9D8B030D-6E8A-4147-A177-3AD203B41FA5}">
                      <a16:colId xmlns:a16="http://schemas.microsoft.com/office/drawing/2014/main" val="20000"/>
                    </a:ext>
                  </a:extLst>
                </a:gridCol>
                <a:gridCol w="1856729">
                  <a:extLst>
                    <a:ext uri="{9D8B030D-6E8A-4147-A177-3AD203B41FA5}">
                      <a16:colId xmlns:a16="http://schemas.microsoft.com/office/drawing/2014/main" val="20001"/>
                    </a:ext>
                  </a:extLst>
                </a:gridCol>
                <a:gridCol w="1367042">
                  <a:extLst>
                    <a:ext uri="{9D8B030D-6E8A-4147-A177-3AD203B41FA5}">
                      <a16:colId xmlns:a16="http://schemas.microsoft.com/office/drawing/2014/main" val="20002"/>
                    </a:ext>
                  </a:extLst>
                </a:gridCol>
                <a:gridCol w="1530271">
                  <a:extLst>
                    <a:ext uri="{9D8B030D-6E8A-4147-A177-3AD203B41FA5}">
                      <a16:colId xmlns:a16="http://schemas.microsoft.com/office/drawing/2014/main" val="20003"/>
                    </a:ext>
                  </a:extLst>
                </a:gridCol>
                <a:gridCol w="1365306">
                  <a:extLst>
                    <a:ext uri="{9D8B030D-6E8A-4147-A177-3AD203B41FA5}">
                      <a16:colId xmlns:a16="http://schemas.microsoft.com/office/drawing/2014/main" val="20004"/>
                    </a:ext>
                  </a:extLst>
                </a:gridCol>
                <a:gridCol w="1287164">
                  <a:extLst>
                    <a:ext uri="{9D8B030D-6E8A-4147-A177-3AD203B41FA5}">
                      <a16:colId xmlns:a16="http://schemas.microsoft.com/office/drawing/2014/main" val="20005"/>
                    </a:ext>
                  </a:extLst>
                </a:gridCol>
                <a:gridCol w="1285430">
                  <a:extLst>
                    <a:ext uri="{9D8B030D-6E8A-4147-A177-3AD203B41FA5}">
                      <a16:colId xmlns:a16="http://schemas.microsoft.com/office/drawing/2014/main" val="20006"/>
                    </a:ext>
                  </a:extLst>
                </a:gridCol>
              </a:tblGrid>
              <a:tr h="93534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500" b="1" i="0" u="none" strike="noStrike" dirty="0">
                          <a:solidFill>
                            <a:srgbClr val="000000"/>
                          </a:solidFill>
                          <a:effectLst/>
                          <a:latin typeface="Arial" panose="020B0604020202020204" pitchFamily="34" charset="0"/>
                        </a:rPr>
                        <a:t>CONCEPTO</a:t>
                      </a:r>
                      <a:endParaRPr lang="es-CO" sz="15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500" b="1" i="0" u="none" strike="noStrike" dirty="0">
                          <a:solidFill>
                            <a:srgbClr val="000000"/>
                          </a:solidFill>
                          <a:effectLst/>
                          <a:latin typeface="Arial" panose="020B0604020202020204" pitchFamily="34" charset="0"/>
                        </a:rPr>
                        <a:t>DENUNCIAS TRAMITADAS </a:t>
                      </a:r>
                      <a:endParaRPr lang="es-CO" sz="15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500" b="1" i="0" u="none" strike="noStrike">
                          <a:solidFill>
                            <a:srgbClr val="000000"/>
                          </a:solidFill>
                          <a:effectLst/>
                          <a:latin typeface="Arial" panose="020B0604020202020204" pitchFamily="34" charset="0"/>
                        </a:rPr>
                        <a:t>%    Participación</a:t>
                      </a:r>
                      <a:endParaRPr lang="es-CO" sz="15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500" b="1" i="0" u="none" strike="noStrike">
                          <a:solidFill>
                            <a:srgbClr val="000000"/>
                          </a:solidFill>
                          <a:effectLst/>
                          <a:latin typeface="Arial" panose="020B0604020202020204" pitchFamily="34" charset="0"/>
                        </a:rPr>
                        <a:t>DENUNCIAS RESUELTAS</a:t>
                      </a:r>
                      <a:endParaRPr lang="es-CO" sz="15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500" b="1" i="0" u="none" strike="noStrike">
                          <a:solidFill>
                            <a:srgbClr val="000000"/>
                          </a:solidFill>
                          <a:effectLst/>
                          <a:latin typeface="Arial" panose="020B0604020202020204" pitchFamily="34" charset="0"/>
                        </a:rPr>
                        <a:t>% Participación</a:t>
                      </a:r>
                      <a:endParaRPr lang="es-CO" sz="15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500" b="1" i="0" u="none" strike="noStrike">
                          <a:solidFill>
                            <a:srgbClr val="000000"/>
                          </a:solidFill>
                          <a:effectLst/>
                          <a:latin typeface="Arial" panose="020B0604020202020204" pitchFamily="34" charset="0"/>
                        </a:rPr>
                        <a:t>DENUNCIAS EN TRAMITE</a:t>
                      </a:r>
                      <a:endParaRPr lang="es-CO" sz="15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500" b="1" i="0" u="none" strike="noStrike" dirty="0">
                          <a:solidFill>
                            <a:srgbClr val="000000"/>
                          </a:solidFill>
                          <a:effectLst/>
                          <a:latin typeface="Arial" panose="020B0604020202020204" pitchFamily="34" charset="0"/>
                        </a:rPr>
                        <a:t>%    Participación</a:t>
                      </a:r>
                      <a:endParaRPr lang="es-CO" sz="15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6983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ES" sz="1600" b="0" i="0" u="none" strike="noStrike" dirty="0">
                          <a:solidFill>
                            <a:srgbClr val="000000"/>
                          </a:solidFill>
                          <a:effectLst/>
                          <a:latin typeface="Arial" panose="020B0604020202020204" pitchFamily="34" charset="0"/>
                        </a:rPr>
                        <a:t>DENUNCIAS 2018</a:t>
                      </a:r>
                      <a:endParaRPr lang="es-CO"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0" i="0" u="none" strike="noStrike" dirty="0">
                          <a:solidFill>
                            <a:srgbClr val="000000"/>
                          </a:solidFill>
                          <a:effectLst/>
                          <a:latin typeface="Arial" panose="020B0604020202020204" pitchFamily="34" charset="0"/>
                        </a:rPr>
                        <a:t>5</a:t>
                      </a:r>
                      <a:endParaRPr lang="es-CO"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0" i="0" u="none" strike="noStrike" dirty="0">
                          <a:solidFill>
                            <a:srgbClr val="000000"/>
                          </a:solidFill>
                          <a:effectLst/>
                          <a:latin typeface="Arial" panose="020B0604020202020204" pitchFamily="34" charset="0"/>
                        </a:rPr>
                        <a:t>17%</a:t>
                      </a:r>
                      <a:endParaRPr lang="es-CO"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0" i="0" u="none" strike="noStrike" dirty="0">
                          <a:solidFill>
                            <a:srgbClr val="000000"/>
                          </a:solidFill>
                          <a:effectLst/>
                          <a:latin typeface="Arial" panose="020B0604020202020204" pitchFamily="34" charset="0"/>
                        </a:rPr>
                        <a:t>5</a:t>
                      </a:r>
                      <a:endParaRPr lang="es-CO"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0" i="0" u="none" strike="noStrike" dirty="0">
                          <a:solidFill>
                            <a:srgbClr val="000000"/>
                          </a:solidFill>
                          <a:effectLst/>
                          <a:latin typeface="Arial" panose="020B0604020202020204" pitchFamily="34" charset="0"/>
                        </a:rPr>
                        <a:t>19%</a:t>
                      </a:r>
                      <a:endParaRPr lang="es-CO"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0" i="0" u="none" strike="noStrike" dirty="0">
                          <a:solidFill>
                            <a:srgbClr val="000000"/>
                          </a:solidFill>
                          <a:effectLst/>
                          <a:latin typeface="Arial" panose="020B0604020202020204" pitchFamily="34" charset="0"/>
                        </a:rPr>
                        <a:t>0</a:t>
                      </a:r>
                      <a:endParaRPr lang="es-CO"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0" i="0" u="none" strike="noStrike" dirty="0">
                          <a:solidFill>
                            <a:srgbClr val="000000"/>
                          </a:solidFill>
                          <a:effectLst/>
                          <a:latin typeface="Arial" panose="020B0604020202020204" pitchFamily="34" charset="0"/>
                        </a:rPr>
                        <a:t>0</a:t>
                      </a:r>
                      <a:endParaRPr lang="es-CO"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83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ES" sz="1600" b="0" i="0" u="none" strike="noStrike" dirty="0">
                          <a:solidFill>
                            <a:srgbClr val="000000"/>
                          </a:solidFill>
                          <a:effectLst/>
                          <a:latin typeface="Arial" panose="020B0604020202020204" pitchFamily="34" charset="0"/>
                        </a:rPr>
                        <a:t>DENUNCIAS 2019</a:t>
                      </a:r>
                      <a:endParaRPr lang="es-CO"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0" i="0" u="none" strike="noStrike" dirty="0">
                          <a:solidFill>
                            <a:srgbClr val="000000"/>
                          </a:solidFill>
                          <a:effectLst/>
                          <a:latin typeface="Arial" panose="020B0604020202020204" pitchFamily="34" charset="0"/>
                        </a:rPr>
                        <a:t>24</a:t>
                      </a:r>
                      <a:endParaRPr lang="es-CO"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0" i="0" u="none" strike="noStrike" dirty="0">
                          <a:solidFill>
                            <a:srgbClr val="000000"/>
                          </a:solidFill>
                          <a:effectLst/>
                          <a:latin typeface="Arial" panose="020B0604020202020204" pitchFamily="34" charset="0"/>
                        </a:rPr>
                        <a:t>83%</a:t>
                      </a:r>
                      <a:endParaRPr lang="es-CO"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0" i="0" u="none" strike="noStrike" dirty="0">
                          <a:solidFill>
                            <a:srgbClr val="000000"/>
                          </a:solidFill>
                          <a:effectLst/>
                          <a:latin typeface="Arial" panose="020B0604020202020204" pitchFamily="34" charset="0"/>
                        </a:rPr>
                        <a:t>22</a:t>
                      </a:r>
                      <a:endParaRPr lang="es-CO"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0" i="0" u="none" strike="noStrike" dirty="0">
                          <a:solidFill>
                            <a:srgbClr val="000000"/>
                          </a:solidFill>
                          <a:effectLst/>
                          <a:latin typeface="Arial" panose="020B0604020202020204" pitchFamily="34" charset="0"/>
                        </a:rPr>
                        <a:t>81%</a:t>
                      </a:r>
                      <a:endParaRPr lang="es-CO"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0" i="0" u="none" strike="noStrike" dirty="0">
                          <a:solidFill>
                            <a:srgbClr val="000000"/>
                          </a:solidFill>
                          <a:effectLst/>
                          <a:latin typeface="Arial" panose="020B0604020202020204" pitchFamily="34" charset="0"/>
                        </a:rPr>
                        <a:t>2</a:t>
                      </a:r>
                      <a:endParaRPr lang="es-CO"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0" i="0" u="none" strike="noStrike" dirty="0">
                          <a:solidFill>
                            <a:srgbClr val="000000"/>
                          </a:solidFill>
                          <a:effectLst/>
                          <a:latin typeface="Arial" panose="020B0604020202020204" pitchFamily="34" charset="0"/>
                        </a:rPr>
                        <a:t>100%</a:t>
                      </a:r>
                      <a:endParaRPr lang="es-CO"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439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ES" sz="1600" b="1" i="0" u="none" strike="noStrike" dirty="0">
                          <a:solidFill>
                            <a:srgbClr val="000000"/>
                          </a:solidFill>
                          <a:effectLst/>
                          <a:latin typeface="Arial" panose="020B0604020202020204" pitchFamily="34" charset="0"/>
                        </a:rPr>
                        <a:t>TOTAL</a:t>
                      </a:r>
                      <a:endParaRPr lang="es-CO"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1" i="0" u="none" strike="noStrike" dirty="0">
                          <a:solidFill>
                            <a:srgbClr val="000000"/>
                          </a:solidFill>
                          <a:effectLst/>
                          <a:latin typeface="Arial" panose="020B0604020202020204" pitchFamily="34" charset="0"/>
                        </a:rPr>
                        <a:t>29</a:t>
                      </a:r>
                      <a:endParaRPr lang="es-CO"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1" i="0" u="none" strike="noStrike" dirty="0">
                          <a:solidFill>
                            <a:srgbClr val="000000"/>
                          </a:solidFill>
                          <a:effectLst/>
                          <a:latin typeface="Arial" panose="020B0604020202020204" pitchFamily="34" charset="0"/>
                        </a:rPr>
                        <a:t>100%</a:t>
                      </a:r>
                      <a:endParaRPr lang="es-CO"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1" i="0" u="none" strike="noStrike" dirty="0">
                          <a:solidFill>
                            <a:srgbClr val="000000"/>
                          </a:solidFill>
                          <a:effectLst/>
                          <a:latin typeface="Arial" panose="020B0604020202020204" pitchFamily="34" charset="0"/>
                        </a:rPr>
                        <a:t>27</a:t>
                      </a:r>
                      <a:endParaRPr lang="es-CO"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1" i="0" u="none" strike="noStrike" dirty="0">
                          <a:solidFill>
                            <a:srgbClr val="000000"/>
                          </a:solidFill>
                          <a:effectLst/>
                          <a:latin typeface="Arial" panose="020B0604020202020204" pitchFamily="34" charset="0"/>
                        </a:rPr>
                        <a:t>100%</a:t>
                      </a:r>
                      <a:endParaRPr lang="es-CO"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1" i="0" u="none" strike="noStrike" dirty="0">
                          <a:solidFill>
                            <a:srgbClr val="000000"/>
                          </a:solidFill>
                          <a:effectLst/>
                          <a:latin typeface="Arial" panose="020B0604020202020204" pitchFamily="34" charset="0"/>
                        </a:rPr>
                        <a:t>2</a:t>
                      </a:r>
                      <a:endParaRPr lang="es-CO"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1" i="0" u="none" strike="noStrike" dirty="0">
                          <a:solidFill>
                            <a:srgbClr val="000000"/>
                          </a:solidFill>
                          <a:effectLst/>
                          <a:latin typeface="Arial" panose="020B0604020202020204" pitchFamily="34" charset="0"/>
                        </a:rPr>
                        <a:t>100%</a:t>
                      </a:r>
                      <a:endParaRPr lang="es-CO"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88789">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1" i="0" u="none" strike="noStrike" dirty="0">
                          <a:solidFill>
                            <a:srgbClr val="000000"/>
                          </a:solidFill>
                          <a:effectLst/>
                          <a:latin typeface="Arial" panose="020B0604020202020204" pitchFamily="34" charset="0"/>
                        </a:rPr>
                        <a:t>PORCENTAJE DE EJECUCION</a:t>
                      </a:r>
                      <a:endParaRPr lang="es-CO"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s-CO"/>
                    </a:p>
                  </a:txBody>
                  <a:tcPr/>
                </a:tc>
                <a:tc hMerge="1">
                  <a:txBody>
                    <a:bodyPr/>
                    <a:lstStyle/>
                    <a:p>
                      <a:endParaRPr lang="es-CO"/>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1" i="0" u="none" strike="noStrike" dirty="0">
                          <a:solidFill>
                            <a:srgbClr val="000000"/>
                          </a:solidFill>
                          <a:effectLst/>
                          <a:latin typeface="Arial" panose="020B0604020202020204" pitchFamily="34" charset="0"/>
                        </a:rPr>
                        <a:t>87%</a:t>
                      </a:r>
                      <a:endParaRPr lang="es-CO"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s-CO"/>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1600" b="1" i="0" u="none" strike="noStrike" dirty="0">
                          <a:solidFill>
                            <a:srgbClr val="000000"/>
                          </a:solidFill>
                          <a:effectLst/>
                          <a:latin typeface="Arial" panose="020B0604020202020204" pitchFamily="34" charset="0"/>
                        </a:rPr>
                        <a:t>13%</a:t>
                      </a:r>
                      <a:endParaRPr lang="es-CO"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s-CO"/>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783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35056" y="131054"/>
            <a:ext cx="878808"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1251846" y="5976915"/>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3186426" y="596284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5102255" y="5958445"/>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81" y="601386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564" y="6003012"/>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095" y="6003012"/>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9074" y="5119704"/>
            <a:ext cx="1338348" cy="1146518"/>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291575" y="120553"/>
            <a:ext cx="87880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28" name="CuadroTexto 27">
            <a:extLst>
              <a:ext uri="{FF2B5EF4-FFF2-40B4-BE49-F238E27FC236}">
                <a16:creationId xmlns:a16="http://schemas.microsoft.com/office/drawing/2014/main" id="{65477194-FE07-4379-B759-582447504DEA}"/>
              </a:ext>
            </a:extLst>
          </p:cNvPr>
          <p:cNvSpPr txBox="1"/>
          <p:nvPr/>
        </p:nvSpPr>
        <p:spPr>
          <a:xfrm>
            <a:off x="973681" y="195860"/>
            <a:ext cx="10775279" cy="1323439"/>
          </a:xfrm>
          <a:prstGeom prst="rect">
            <a:avLst/>
          </a:prstGeom>
          <a:noFill/>
        </p:spPr>
        <p:txBody>
          <a:bodyPr wrap="square" rtlCol="0">
            <a:spAutoFit/>
          </a:bodyPr>
          <a:lstStyle/>
          <a:p>
            <a:pPr algn="ctr"/>
            <a:r>
              <a:rPr lang="es-ES" sz="4000" b="1" dirty="0">
                <a:solidFill>
                  <a:schemeClr val="accent6"/>
                </a:solidFill>
              </a:rPr>
              <a:t>Capacitaciones para el fortalecimiento de la Participación Ciudadana y el Control Fiscal </a:t>
            </a:r>
            <a:endParaRPr lang="es-CO" sz="4000" b="1" dirty="0">
              <a:solidFill>
                <a:schemeClr val="accent6"/>
              </a:solidFill>
            </a:endParaRPr>
          </a:p>
        </p:txBody>
      </p:sp>
      <p:sp>
        <p:nvSpPr>
          <p:cNvPr id="5" name="Rectángulo: esquinas redondeadas 4">
            <a:extLst>
              <a:ext uri="{FF2B5EF4-FFF2-40B4-BE49-F238E27FC236}">
                <a16:creationId xmlns:a16="http://schemas.microsoft.com/office/drawing/2014/main" id="{7733239C-AE04-4BBA-9721-C35846723DA2}"/>
              </a:ext>
            </a:extLst>
          </p:cNvPr>
          <p:cNvSpPr/>
          <p:nvPr/>
        </p:nvSpPr>
        <p:spPr>
          <a:xfrm>
            <a:off x="1368951" y="1606152"/>
            <a:ext cx="4727049" cy="787791"/>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Contralorías Escolares </a:t>
            </a:r>
            <a:endParaRPr lang="es-CO" sz="2800" b="1" dirty="0"/>
          </a:p>
        </p:txBody>
      </p:sp>
      <p:sp>
        <p:nvSpPr>
          <p:cNvPr id="6" name="Rectángulo 5">
            <a:extLst>
              <a:ext uri="{FF2B5EF4-FFF2-40B4-BE49-F238E27FC236}">
                <a16:creationId xmlns:a16="http://schemas.microsoft.com/office/drawing/2014/main" id="{6F5C5261-0DCC-413C-B141-17969B7FC9BE}"/>
              </a:ext>
            </a:extLst>
          </p:cNvPr>
          <p:cNvSpPr/>
          <p:nvPr/>
        </p:nvSpPr>
        <p:spPr>
          <a:xfrm>
            <a:off x="1368951" y="2574763"/>
            <a:ext cx="3243196" cy="338554"/>
          </a:xfrm>
          <a:prstGeom prst="rect">
            <a:avLst/>
          </a:prstGeom>
        </p:spPr>
        <p:txBody>
          <a:bodyPr wrap="none">
            <a:spAutoFit/>
          </a:bodyPr>
          <a:lstStyle/>
          <a:p>
            <a:pPr marL="285750" indent="-285750">
              <a:buFont typeface="Arial" panose="020B0604020202020204" pitchFamily="34" charset="0"/>
              <a:buChar char="•"/>
            </a:pPr>
            <a:r>
              <a:rPr lang="es-CO" sz="1600" dirty="0">
                <a:latin typeface="ArialMT"/>
              </a:rPr>
              <a:t>2.572 estudiantes capacitados</a:t>
            </a:r>
            <a:endParaRPr lang="es-CO" sz="1600" dirty="0"/>
          </a:p>
        </p:txBody>
      </p:sp>
      <p:sp>
        <p:nvSpPr>
          <p:cNvPr id="17" name="Rectángulo 16">
            <a:extLst>
              <a:ext uri="{FF2B5EF4-FFF2-40B4-BE49-F238E27FC236}">
                <a16:creationId xmlns:a16="http://schemas.microsoft.com/office/drawing/2014/main" id="{C8600563-DE50-4507-8C1B-BDA6FB7508C9}"/>
              </a:ext>
            </a:extLst>
          </p:cNvPr>
          <p:cNvSpPr/>
          <p:nvPr/>
        </p:nvSpPr>
        <p:spPr>
          <a:xfrm>
            <a:off x="1368951" y="3070121"/>
            <a:ext cx="4727049" cy="830997"/>
          </a:xfrm>
          <a:prstGeom prst="rect">
            <a:avLst/>
          </a:prstGeom>
        </p:spPr>
        <p:txBody>
          <a:bodyPr wrap="square">
            <a:spAutoFit/>
          </a:bodyPr>
          <a:lstStyle/>
          <a:p>
            <a:pPr marL="285750" indent="-285750" algn="just">
              <a:buFont typeface="Arial" panose="020B0604020202020204" pitchFamily="34" charset="0"/>
              <a:buChar char="•"/>
            </a:pPr>
            <a:r>
              <a:rPr lang="es-ES" sz="1600" dirty="0">
                <a:latin typeface="ArialMT"/>
              </a:rPr>
              <a:t>Posesión de los quince (15) Contralores Escolares vigencia 2019 – 2020, doce en San Andrés y tres en Providencia </a:t>
            </a:r>
            <a:endParaRPr lang="es-CO" sz="1600" dirty="0"/>
          </a:p>
        </p:txBody>
      </p:sp>
      <p:sp>
        <p:nvSpPr>
          <p:cNvPr id="25" name="Rectángulo 24">
            <a:extLst>
              <a:ext uri="{FF2B5EF4-FFF2-40B4-BE49-F238E27FC236}">
                <a16:creationId xmlns:a16="http://schemas.microsoft.com/office/drawing/2014/main" id="{3EB54EA7-79A8-4992-8454-7F8DC2AD5CB4}"/>
              </a:ext>
            </a:extLst>
          </p:cNvPr>
          <p:cNvSpPr/>
          <p:nvPr/>
        </p:nvSpPr>
        <p:spPr>
          <a:xfrm>
            <a:off x="1433029" y="4121067"/>
            <a:ext cx="4662971" cy="830997"/>
          </a:xfrm>
          <a:prstGeom prst="rect">
            <a:avLst/>
          </a:prstGeom>
        </p:spPr>
        <p:txBody>
          <a:bodyPr wrap="square">
            <a:spAutoFit/>
          </a:bodyPr>
          <a:lstStyle/>
          <a:p>
            <a:pPr marL="171450" indent="-171450" algn="just">
              <a:buFont typeface="Arial" panose="020B0604020202020204" pitchFamily="34" charset="0"/>
              <a:buChar char="•"/>
            </a:pPr>
            <a:r>
              <a:rPr lang="es-ES" sz="1600" dirty="0">
                <a:latin typeface="ArialMT"/>
              </a:rPr>
              <a:t>Participación de ochenta y siete (87) estudiantes en los equipos de trabajo de los Contralores Escolares </a:t>
            </a:r>
            <a:endParaRPr lang="es-CO" sz="1600" dirty="0"/>
          </a:p>
        </p:txBody>
      </p:sp>
      <p:pic>
        <p:nvPicPr>
          <p:cNvPr id="31" name="Imagen 30">
            <a:extLst>
              <a:ext uri="{FF2B5EF4-FFF2-40B4-BE49-F238E27FC236}">
                <a16:creationId xmlns:a16="http://schemas.microsoft.com/office/drawing/2014/main" id="{ECAEA7C5-9866-46A5-95DB-60C224D5CD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4692" y="1797518"/>
            <a:ext cx="4033556" cy="3025167"/>
          </a:xfrm>
          <a:prstGeom prst="rect">
            <a:avLst/>
          </a:prstGeom>
        </p:spPr>
      </p:pic>
    </p:spTree>
    <p:extLst>
      <p:ext uri="{BB962C8B-B14F-4D97-AF65-F5344CB8AC3E}">
        <p14:creationId xmlns:p14="http://schemas.microsoft.com/office/powerpoint/2010/main" val="3407047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35056" y="131054"/>
            <a:ext cx="878808"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1251846" y="5976915"/>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3186426" y="596284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5102255" y="5958445"/>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81" y="601386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564" y="6003012"/>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095" y="6003012"/>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9074" y="5119704"/>
            <a:ext cx="1338348" cy="1146518"/>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291575" y="120553"/>
            <a:ext cx="87880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28" name="CuadroTexto 27">
            <a:extLst>
              <a:ext uri="{FF2B5EF4-FFF2-40B4-BE49-F238E27FC236}">
                <a16:creationId xmlns:a16="http://schemas.microsoft.com/office/drawing/2014/main" id="{65477194-FE07-4379-B759-582447504DEA}"/>
              </a:ext>
            </a:extLst>
          </p:cNvPr>
          <p:cNvSpPr txBox="1"/>
          <p:nvPr/>
        </p:nvSpPr>
        <p:spPr>
          <a:xfrm>
            <a:off x="973681" y="195860"/>
            <a:ext cx="10775279" cy="1200329"/>
          </a:xfrm>
          <a:prstGeom prst="rect">
            <a:avLst/>
          </a:prstGeom>
          <a:noFill/>
        </p:spPr>
        <p:txBody>
          <a:bodyPr wrap="square" rtlCol="0">
            <a:spAutoFit/>
          </a:bodyPr>
          <a:lstStyle/>
          <a:p>
            <a:pPr algn="ctr"/>
            <a:r>
              <a:rPr lang="es-ES" sz="3600" b="1" dirty="0">
                <a:solidFill>
                  <a:schemeClr val="accent6"/>
                </a:solidFill>
              </a:rPr>
              <a:t>Capacitaciones para el fortalecimiento de la Participación Ciudadana y el Control Fiscal </a:t>
            </a:r>
            <a:endParaRPr lang="es-CO" sz="3600" b="1" dirty="0">
              <a:solidFill>
                <a:schemeClr val="accent6"/>
              </a:solidFill>
            </a:endParaRPr>
          </a:p>
        </p:txBody>
      </p:sp>
      <p:sp>
        <p:nvSpPr>
          <p:cNvPr id="24" name="Rectángulo: esquinas redondeadas 23">
            <a:extLst>
              <a:ext uri="{FF2B5EF4-FFF2-40B4-BE49-F238E27FC236}">
                <a16:creationId xmlns:a16="http://schemas.microsoft.com/office/drawing/2014/main" id="{BD1672C9-90AE-4572-A005-B87575238FAF}"/>
              </a:ext>
            </a:extLst>
          </p:cNvPr>
          <p:cNvSpPr/>
          <p:nvPr/>
        </p:nvSpPr>
        <p:spPr>
          <a:xfrm>
            <a:off x="5946240" y="1406738"/>
            <a:ext cx="5802720" cy="787791"/>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Capacitación a Veedores Ciudadanos</a:t>
            </a:r>
            <a:endParaRPr lang="es-CO" sz="2800" b="1" dirty="0"/>
          </a:p>
        </p:txBody>
      </p:sp>
      <p:sp>
        <p:nvSpPr>
          <p:cNvPr id="27" name="Rectángulo 26">
            <a:extLst>
              <a:ext uri="{FF2B5EF4-FFF2-40B4-BE49-F238E27FC236}">
                <a16:creationId xmlns:a16="http://schemas.microsoft.com/office/drawing/2014/main" id="{618DB43B-C280-4079-AA18-CEE27003AB70}"/>
              </a:ext>
            </a:extLst>
          </p:cNvPr>
          <p:cNvSpPr/>
          <p:nvPr/>
        </p:nvSpPr>
        <p:spPr>
          <a:xfrm>
            <a:off x="5984936" y="2256079"/>
            <a:ext cx="4259566" cy="646331"/>
          </a:xfrm>
          <a:prstGeom prst="rect">
            <a:avLst/>
          </a:prstGeom>
        </p:spPr>
        <p:txBody>
          <a:bodyPr wrap="square">
            <a:spAutoFit/>
          </a:bodyPr>
          <a:lstStyle/>
          <a:p>
            <a:pPr marL="285750" indent="-285750">
              <a:buFont typeface="Arial" panose="020B0604020202020204" pitchFamily="34" charset="0"/>
              <a:buChar char="•"/>
            </a:pPr>
            <a:r>
              <a:rPr lang="es-ES" b="1" dirty="0">
                <a:latin typeface="ArialMT"/>
              </a:rPr>
              <a:t>610 personas y grupos de interés de la Contraloría</a:t>
            </a:r>
            <a:endParaRPr lang="es-CO" b="1" dirty="0"/>
          </a:p>
        </p:txBody>
      </p:sp>
      <p:sp>
        <p:nvSpPr>
          <p:cNvPr id="29" name="Rectángulo 28">
            <a:extLst>
              <a:ext uri="{FF2B5EF4-FFF2-40B4-BE49-F238E27FC236}">
                <a16:creationId xmlns:a16="http://schemas.microsoft.com/office/drawing/2014/main" id="{CA248A8B-A620-41C1-98AC-E864C33250DF}"/>
              </a:ext>
            </a:extLst>
          </p:cNvPr>
          <p:cNvSpPr/>
          <p:nvPr/>
        </p:nvSpPr>
        <p:spPr>
          <a:xfrm>
            <a:off x="5966653" y="2836397"/>
            <a:ext cx="5293815" cy="3231654"/>
          </a:xfrm>
          <a:prstGeom prst="rect">
            <a:avLst/>
          </a:prstGeom>
        </p:spPr>
        <p:txBody>
          <a:bodyPr wrap="square">
            <a:spAutoFit/>
          </a:bodyPr>
          <a:lstStyle/>
          <a:p>
            <a:pPr marL="285750" indent="-285750">
              <a:buFont typeface="Wingdings" panose="05000000000000000000" pitchFamily="2" charset="2"/>
              <a:buChar char="ü"/>
            </a:pPr>
            <a:r>
              <a:rPr lang="es-CO" sz="1200" dirty="0">
                <a:latin typeface="ArialMT"/>
              </a:rPr>
              <a:t>Delitos Contra la </a:t>
            </a:r>
            <a:r>
              <a:rPr lang="es-ES" sz="1200" dirty="0">
                <a:latin typeface="ArialMT"/>
              </a:rPr>
              <a:t>Administración Pública </a:t>
            </a:r>
          </a:p>
          <a:p>
            <a:endParaRPr lang="es-ES" sz="1200" dirty="0">
              <a:latin typeface="ArialMT"/>
            </a:endParaRPr>
          </a:p>
          <a:p>
            <a:pPr marL="285750" indent="-285750">
              <a:buFont typeface="Wingdings" panose="05000000000000000000" pitchFamily="2" charset="2"/>
              <a:buChar char="ü"/>
            </a:pPr>
            <a:r>
              <a:rPr lang="es-ES" sz="1200" dirty="0">
                <a:latin typeface="ArialMT"/>
              </a:rPr>
              <a:t>Control Social a la Gestión Pública y a las veedurías y red ciudadana con enfoque en derechos raizales, en el municipio de Providencia y santa Catalina.</a:t>
            </a:r>
          </a:p>
          <a:p>
            <a:pPr marL="285750" indent="-285750">
              <a:buFont typeface="Wingdings" panose="05000000000000000000" pitchFamily="2" charset="2"/>
              <a:buChar char="ü"/>
            </a:pPr>
            <a:endParaRPr lang="es-ES" sz="1200" dirty="0">
              <a:latin typeface="ArialMT"/>
            </a:endParaRPr>
          </a:p>
          <a:p>
            <a:pPr marL="285750" indent="-285750">
              <a:buFont typeface="Wingdings" panose="05000000000000000000" pitchFamily="2" charset="2"/>
              <a:buChar char="ü"/>
            </a:pPr>
            <a:r>
              <a:rPr lang="es-ES" sz="1200" dirty="0">
                <a:latin typeface="ArialMT"/>
              </a:rPr>
              <a:t>Mecanismos de Participación Ciudadana y Control Social a la Gestión Pública. </a:t>
            </a:r>
          </a:p>
          <a:p>
            <a:pPr marL="285750" indent="-285750">
              <a:buFont typeface="Wingdings" panose="05000000000000000000" pitchFamily="2" charset="2"/>
              <a:buChar char="ü"/>
            </a:pPr>
            <a:endParaRPr lang="es-ES" sz="1200" dirty="0">
              <a:latin typeface="ArialMT"/>
            </a:endParaRPr>
          </a:p>
          <a:p>
            <a:pPr marL="285750" indent="-285750">
              <a:buFont typeface="Wingdings" panose="05000000000000000000" pitchFamily="2" charset="2"/>
              <a:buChar char="ü"/>
            </a:pPr>
            <a:r>
              <a:rPr lang="es-ES" sz="1200" dirty="0">
                <a:latin typeface="ArialMT"/>
              </a:rPr>
              <a:t>Foro en Control Social, Cultura de la Legalidad y Ética del Servidor Público.</a:t>
            </a:r>
          </a:p>
          <a:p>
            <a:endParaRPr lang="es-ES" sz="1200" dirty="0">
              <a:latin typeface="ArialMT"/>
            </a:endParaRPr>
          </a:p>
          <a:p>
            <a:pPr marL="285750" indent="-285750">
              <a:buFont typeface="Wingdings" panose="05000000000000000000" pitchFamily="2" charset="2"/>
              <a:buChar char="ü"/>
            </a:pPr>
            <a:r>
              <a:rPr lang="es-ES" sz="1200" dirty="0">
                <a:latin typeface="ArialMT"/>
              </a:rPr>
              <a:t> Habilidades sociales y comunicativas para mejorar el trabajo en</a:t>
            </a:r>
          </a:p>
          <a:p>
            <a:pPr marL="285750" indent="-285750">
              <a:buFont typeface="Wingdings" panose="05000000000000000000" pitchFamily="2" charset="2"/>
              <a:buChar char="ü"/>
            </a:pPr>
            <a:r>
              <a:rPr lang="es-ES" sz="1200" dirty="0">
                <a:latin typeface="ArialMT"/>
              </a:rPr>
              <a:t>equipo. </a:t>
            </a:r>
          </a:p>
          <a:p>
            <a:pPr marL="285750" indent="-285750">
              <a:buFont typeface="Wingdings" panose="05000000000000000000" pitchFamily="2" charset="2"/>
              <a:buChar char="ü"/>
            </a:pPr>
            <a:endParaRPr lang="es-ES" sz="1200" dirty="0">
              <a:latin typeface="ArialMT"/>
            </a:endParaRPr>
          </a:p>
          <a:p>
            <a:pPr marL="285750" indent="-285750">
              <a:buFont typeface="Wingdings" panose="05000000000000000000" pitchFamily="2" charset="2"/>
              <a:buChar char="ü"/>
            </a:pPr>
            <a:r>
              <a:rPr lang="es-ES" sz="1200" dirty="0">
                <a:latin typeface="ArialMT"/>
              </a:rPr>
              <a:t>Régimen de Contratación en establecimientos educativos</a:t>
            </a:r>
          </a:p>
          <a:p>
            <a:pPr marL="285750" indent="-285750">
              <a:buFont typeface="Wingdings" panose="05000000000000000000" pitchFamily="2" charset="2"/>
              <a:buChar char="ü"/>
            </a:pPr>
            <a:endParaRPr lang="es-CO" sz="1200" dirty="0"/>
          </a:p>
        </p:txBody>
      </p:sp>
      <p:pic>
        <p:nvPicPr>
          <p:cNvPr id="30" name="Imagen 29">
            <a:extLst>
              <a:ext uri="{FF2B5EF4-FFF2-40B4-BE49-F238E27FC236}">
                <a16:creationId xmlns:a16="http://schemas.microsoft.com/office/drawing/2014/main" id="{1A5EF9C5-9421-4F1B-BA36-19AC29905F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7840" y="1631361"/>
            <a:ext cx="4553349" cy="3763085"/>
          </a:xfrm>
          <a:prstGeom prst="rect">
            <a:avLst/>
          </a:prstGeom>
          <a:ln>
            <a:noFill/>
          </a:ln>
          <a:effectLst>
            <a:softEdge rad="112500"/>
          </a:effectLst>
        </p:spPr>
      </p:pic>
    </p:spTree>
    <p:extLst>
      <p:ext uri="{BB962C8B-B14F-4D97-AF65-F5344CB8AC3E}">
        <p14:creationId xmlns:p14="http://schemas.microsoft.com/office/powerpoint/2010/main" val="1989249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diagonales cortadas 2">
            <a:extLst>
              <a:ext uri="{FF2B5EF4-FFF2-40B4-BE49-F238E27FC236}">
                <a16:creationId xmlns:a16="http://schemas.microsoft.com/office/drawing/2014/main" id="{D16857A6-D27D-4177-B57E-7F43B2A2971A}"/>
              </a:ext>
            </a:extLst>
          </p:cNvPr>
          <p:cNvSpPr/>
          <p:nvPr/>
        </p:nvSpPr>
        <p:spPr>
          <a:xfrm>
            <a:off x="0" y="0"/>
            <a:ext cx="12192000" cy="1171739"/>
          </a:xfrm>
          <a:prstGeom prst="snip2Diag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5">
            <a:extLst>
              <a:ext uri="{FF2B5EF4-FFF2-40B4-BE49-F238E27FC236}">
                <a16:creationId xmlns:a16="http://schemas.microsoft.com/office/drawing/2014/main" id="{E92B1156-32DA-47F0-B51A-441A8DC44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322" y="0"/>
            <a:ext cx="4505954" cy="1171739"/>
          </a:xfrm>
          <a:prstGeom prst="rect">
            <a:avLst/>
          </a:prstGeom>
        </p:spPr>
      </p:pic>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3"/>
          <a:stretch>
            <a:fillRect/>
          </a:stretch>
        </p:blipFill>
        <p:spPr>
          <a:xfrm>
            <a:off x="11667744" y="6355079"/>
            <a:ext cx="481626" cy="451143"/>
          </a:xfrm>
          <a:prstGeom prst="rect">
            <a:avLst/>
          </a:prstGeom>
        </p:spPr>
      </p:pic>
      <p:sp>
        <p:nvSpPr>
          <p:cNvPr id="18" name="CuadroTexto 17">
            <a:extLst>
              <a:ext uri="{FF2B5EF4-FFF2-40B4-BE49-F238E27FC236}">
                <a16:creationId xmlns:a16="http://schemas.microsoft.com/office/drawing/2014/main" id="{00C718CB-1E54-4A28-AFBF-07421B9DB2F8}"/>
              </a:ext>
            </a:extLst>
          </p:cNvPr>
          <p:cNvSpPr txBox="1"/>
          <p:nvPr/>
        </p:nvSpPr>
        <p:spPr>
          <a:xfrm>
            <a:off x="689374" y="419341"/>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2623954" y="405273"/>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4539783" y="400871"/>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835" y="458688"/>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7092" y="445438"/>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9623" y="445438"/>
            <a:ext cx="370160" cy="225385"/>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a:extLst>
              <a:ext uri="{FF2B5EF4-FFF2-40B4-BE49-F238E27FC236}">
                <a16:creationId xmlns:a16="http://schemas.microsoft.com/office/drawing/2014/main" id="{E9D9A2A2-4942-48C3-B0C6-EC08779B5553}"/>
              </a:ext>
            </a:extLst>
          </p:cNvPr>
          <p:cNvSpPr/>
          <p:nvPr/>
        </p:nvSpPr>
        <p:spPr>
          <a:xfrm>
            <a:off x="632215" y="2987836"/>
            <a:ext cx="11135207" cy="1200329"/>
          </a:xfrm>
          <a:prstGeom prst="rect">
            <a:avLst/>
          </a:prstGeom>
        </p:spPr>
        <p:txBody>
          <a:bodyPr wrap="squar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CO" sz="7200" b="1" i="1" u="none" strike="noStrike" kern="0" cap="none" spc="0" normalizeH="0" baseline="0" noProof="0" dirty="0">
                <a:ln>
                  <a:noFill/>
                </a:ln>
                <a:solidFill>
                  <a:schemeClr val="accent6"/>
                </a:solidFill>
                <a:effectLst/>
                <a:uLnTx/>
                <a:uFillTx/>
              </a:rPr>
              <a:t>5.</a:t>
            </a:r>
            <a:r>
              <a:rPr kumimoji="0" lang="es-CO" sz="7200" b="1" i="1" u="none" strike="noStrike" kern="0" cap="none" spc="0" normalizeH="0" noProof="0" dirty="0">
                <a:ln>
                  <a:noFill/>
                </a:ln>
                <a:solidFill>
                  <a:schemeClr val="accent6"/>
                </a:solidFill>
                <a:effectLst/>
                <a:uLnTx/>
                <a:uFillTx/>
              </a:rPr>
              <a:t> </a:t>
            </a:r>
            <a:r>
              <a:rPr kumimoji="0" lang="es-CO" sz="7200" b="1" i="1" u="none" strike="noStrike" kern="0" cap="none" spc="0" normalizeH="0" baseline="0" noProof="0" dirty="0">
                <a:ln>
                  <a:noFill/>
                </a:ln>
                <a:solidFill>
                  <a:schemeClr val="accent6"/>
                </a:solidFill>
                <a:effectLst/>
                <a:uLnTx/>
                <a:uFillTx/>
              </a:rPr>
              <a:t>GESTIÓN AUDITORA </a:t>
            </a:r>
          </a:p>
        </p:txBody>
      </p:sp>
      <p:sp>
        <p:nvSpPr>
          <p:cNvPr id="25" name="Rectángulo: esquinas redondeadas 24">
            <a:extLst>
              <a:ext uri="{FF2B5EF4-FFF2-40B4-BE49-F238E27FC236}">
                <a16:creationId xmlns:a16="http://schemas.microsoft.com/office/drawing/2014/main" id="{40D2AF79-FC45-41E8-BE3F-9BF1DB3BD734}"/>
              </a:ext>
            </a:extLst>
          </p:cNvPr>
          <p:cNvSpPr/>
          <p:nvPr/>
        </p:nvSpPr>
        <p:spPr>
          <a:xfrm>
            <a:off x="8317175" y="713027"/>
            <a:ext cx="2894164" cy="307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O" sz="1000" b="1" i="1" spc="50" dirty="0">
                <a:solidFill>
                  <a:schemeClr val="accent6"/>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1000" dirty="0">
              <a:solidFill>
                <a:schemeClr val="accent6"/>
              </a:solidFill>
            </a:endParaRPr>
          </a:p>
        </p:txBody>
      </p:sp>
    </p:spTree>
    <p:extLst>
      <p:ext uri="{BB962C8B-B14F-4D97-AF65-F5344CB8AC3E}">
        <p14:creationId xmlns:p14="http://schemas.microsoft.com/office/powerpoint/2010/main" val="226422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10694668" y="140674"/>
            <a:ext cx="1171226"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2728962" y="5948779"/>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4663542" y="5934711"/>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6579371" y="5930309"/>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9423" y="5988126"/>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6680" y="5974876"/>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9211" y="5974876"/>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364" y="4759423"/>
            <a:ext cx="1726065" cy="1478663"/>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11048702" y="144239"/>
            <a:ext cx="107417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graphicFrame>
        <p:nvGraphicFramePr>
          <p:cNvPr id="30" name="Diagrama 29">
            <a:extLst>
              <a:ext uri="{FF2B5EF4-FFF2-40B4-BE49-F238E27FC236}">
                <a16:creationId xmlns:a16="http://schemas.microsoft.com/office/drawing/2014/main" id="{C215BC0F-CD79-45CB-BA6D-4E5E1D88451B}"/>
              </a:ext>
            </a:extLst>
          </p:cNvPr>
          <p:cNvGraphicFramePr/>
          <p:nvPr>
            <p:extLst>
              <p:ext uri="{D42A27DB-BD31-4B8C-83A1-F6EECF244321}">
                <p14:modId xmlns:p14="http://schemas.microsoft.com/office/powerpoint/2010/main" val="996162878"/>
              </p:ext>
            </p:extLst>
          </p:nvPr>
        </p:nvGraphicFramePr>
        <p:xfrm>
          <a:off x="1754808" y="1416932"/>
          <a:ext cx="8714777" cy="45201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1" name="3 Rectángulo">
            <a:extLst>
              <a:ext uri="{FF2B5EF4-FFF2-40B4-BE49-F238E27FC236}">
                <a16:creationId xmlns:a16="http://schemas.microsoft.com/office/drawing/2014/main" id="{79696494-87FC-4E4B-95FE-7F6A25149718}"/>
              </a:ext>
            </a:extLst>
          </p:cNvPr>
          <p:cNvSpPr/>
          <p:nvPr/>
        </p:nvSpPr>
        <p:spPr>
          <a:xfrm>
            <a:off x="1353321" y="331300"/>
            <a:ext cx="9517671" cy="1015663"/>
          </a:xfrm>
          <a:prstGeom prst="rect">
            <a:avLst/>
          </a:prstGeom>
          <a:noFill/>
        </p:spPr>
        <p:txBody>
          <a:bodyPr wrap="square">
            <a:spAutoFit/>
          </a:bodyPr>
          <a:lstStyle/>
          <a:p>
            <a:pPr algn="ctr">
              <a:defRPr/>
            </a:pPr>
            <a:r>
              <a:rPr lang="es-ES" sz="6000" b="1" dirty="0">
                <a:solidFill>
                  <a:schemeClr val="tx1">
                    <a:lumMod val="75000"/>
                    <a:lumOff val="25000"/>
                  </a:schemeClr>
                </a:solidFill>
                <a:latin typeface="Arial" charset="0"/>
              </a:rPr>
              <a:t>Ejes Estratégicos </a:t>
            </a:r>
            <a:endParaRPr lang="es-CO" sz="6000" dirty="0">
              <a:solidFill>
                <a:schemeClr val="tx1">
                  <a:lumMod val="75000"/>
                  <a:lumOff val="25000"/>
                </a:schemeClr>
              </a:solidFill>
              <a:latin typeface="Arial" charset="0"/>
            </a:endParaRPr>
          </a:p>
        </p:txBody>
      </p:sp>
    </p:spTree>
    <p:extLst>
      <p:ext uri="{BB962C8B-B14F-4D97-AF65-F5344CB8AC3E}">
        <p14:creationId xmlns:p14="http://schemas.microsoft.com/office/powerpoint/2010/main" val="407849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011535"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35056" y="131054"/>
            <a:ext cx="878808"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1251846" y="5976915"/>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3186426" y="596284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5102255" y="5958445"/>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81" y="601386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564" y="6003012"/>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095" y="6003012"/>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2224" y="5396536"/>
            <a:ext cx="1015198" cy="869686"/>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291575" y="120553"/>
            <a:ext cx="87880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25" name="CuadroTexto 24">
            <a:extLst>
              <a:ext uri="{FF2B5EF4-FFF2-40B4-BE49-F238E27FC236}">
                <a16:creationId xmlns:a16="http://schemas.microsoft.com/office/drawing/2014/main" id="{59076468-F63E-4176-8DF9-5BD6A1D3C7BD}"/>
              </a:ext>
            </a:extLst>
          </p:cNvPr>
          <p:cNvSpPr txBox="1"/>
          <p:nvPr/>
        </p:nvSpPr>
        <p:spPr>
          <a:xfrm>
            <a:off x="2239552" y="379216"/>
            <a:ext cx="8809150" cy="584775"/>
          </a:xfrm>
          <a:prstGeom prst="rect">
            <a:avLst/>
          </a:prstGeom>
          <a:noFill/>
        </p:spPr>
        <p:txBody>
          <a:bodyPr wrap="square" rtlCol="0">
            <a:spAutoFit/>
          </a:bodyPr>
          <a:lstStyle/>
          <a:p>
            <a:pPr algn="ctr"/>
            <a:r>
              <a:rPr lang="es-CO" sz="3200" i="1" dirty="0">
                <a:solidFill>
                  <a:schemeClr val="accent2"/>
                </a:solidFill>
                <a:latin typeface="Copperplate Gothic Bold" panose="020E0705020206020404" pitchFamily="34" charset="0"/>
              </a:rPr>
              <a:t> Procesos de Auditorías</a:t>
            </a:r>
          </a:p>
        </p:txBody>
      </p:sp>
      <p:sp>
        <p:nvSpPr>
          <p:cNvPr id="31" name="Rectángulo 30">
            <a:extLst>
              <a:ext uri="{FF2B5EF4-FFF2-40B4-BE49-F238E27FC236}">
                <a16:creationId xmlns:a16="http://schemas.microsoft.com/office/drawing/2014/main" id="{466D0169-1C56-4CAB-9922-549BAAE86969}"/>
              </a:ext>
            </a:extLst>
          </p:cNvPr>
          <p:cNvSpPr/>
          <p:nvPr/>
        </p:nvSpPr>
        <p:spPr>
          <a:xfrm>
            <a:off x="4860731" y="848197"/>
            <a:ext cx="3689132"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400" b="1" i="1" u="none" strike="noStrike" kern="0" cap="none" spc="0" normalizeH="0" baseline="0" noProof="0" dirty="0">
                <a:ln>
                  <a:noFill/>
                </a:ln>
                <a:solidFill>
                  <a:schemeClr val="accent6"/>
                </a:solidFill>
                <a:effectLst/>
                <a:uLnTx/>
                <a:uFillTx/>
              </a:rPr>
              <a:t>Vigencia 2019 </a:t>
            </a:r>
          </a:p>
        </p:txBody>
      </p:sp>
      <p:sp>
        <p:nvSpPr>
          <p:cNvPr id="32" name="9 Rectángulo">
            <a:extLst>
              <a:ext uri="{FF2B5EF4-FFF2-40B4-BE49-F238E27FC236}">
                <a16:creationId xmlns:a16="http://schemas.microsoft.com/office/drawing/2014/main" id="{594664E3-81AC-435B-9478-8442E9F72C66}"/>
              </a:ext>
            </a:extLst>
          </p:cNvPr>
          <p:cNvSpPr/>
          <p:nvPr/>
        </p:nvSpPr>
        <p:spPr>
          <a:xfrm>
            <a:off x="5945563" y="5389465"/>
            <a:ext cx="4764767" cy="30777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1" i="1" u="none" strike="noStrike" kern="0" cap="none" spc="0" normalizeH="0" baseline="0" noProof="0" dirty="0">
                <a:ln>
                  <a:noFill/>
                </a:ln>
                <a:solidFill>
                  <a:srgbClr val="44546A">
                    <a:lumMod val="75000"/>
                  </a:srgbClr>
                </a:solidFill>
                <a:effectLst/>
                <a:uLnTx/>
                <a:uFillTx/>
              </a:rPr>
              <a:t>Fuente: Dependencia de Auditoría y Participación Ciudadana</a:t>
            </a:r>
          </a:p>
        </p:txBody>
      </p:sp>
      <p:graphicFrame>
        <p:nvGraphicFramePr>
          <p:cNvPr id="33" name="Tabla 32">
            <a:extLst>
              <a:ext uri="{FF2B5EF4-FFF2-40B4-BE49-F238E27FC236}">
                <a16:creationId xmlns:a16="http://schemas.microsoft.com/office/drawing/2014/main" id="{EF49FA5C-45C5-4888-9962-2584C4C931A4}"/>
              </a:ext>
            </a:extLst>
          </p:cNvPr>
          <p:cNvGraphicFramePr>
            <a:graphicFrameLocks noGrp="1"/>
          </p:cNvGraphicFramePr>
          <p:nvPr>
            <p:extLst>
              <p:ext uri="{D42A27DB-BD31-4B8C-83A1-F6EECF244321}">
                <p14:modId xmlns:p14="http://schemas.microsoft.com/office/powerpoint/2010/main" val="2444620613"/>
              </p:ext>
            </p:extLst>
          </p:nvPr>
        </p:nvGraphicFramePr>
        <p:xfrm>
          <a:off x="1516539" y="1506034"/>
          <a:ext cx="10250884" cy="3879953"/>
        </p:xfrm>
        <a:graphic>
          <a:graphicData uri="http://schemas.openxmlformats.org/drawingml/2006/table">
            <a:tbl>
              <a:tblPr/>
              <a:tblGrid>
                <a:gridCol w="3764829">
                  <a:extLst>
                    <a:ext uri="{9D8B030D-6E8A-4147-A177-3AD203B41FA5}">
                      <a16:colId xmlns:a16="http://schemas.microsoft.com/office/drawing/2014/main" val="4089199241"/>
                    </a:ext>
                  </a:extLst>
                </a:gridCol>
                <a:gridCol w="1463254">
                  <a:extLst>
                    <a:ext uri="{9D8B030D-6E8A-4147-A177-3AD203B41FA5}">
                      <a16:colId xmlns:a16="http://schemas.microsoft.com/office/drawing/2014/main" val="3776575520"/>
                    </a:ext>
                  </a:extLst>
                </a:gridCol>
                <a:gridCol w="1463254">
                  <a:extLst>
                    <a:ext uri="{9D8B030D-6E8A-4147-A177-3AD203B41FA5}">
                      <a16:colId xmlns:a16="http://schemas.microsoft.com/office/drawing/2014/main" val="675484013"/>
                    </a:ext>
                  </a:extLst>
                </a:gridCol>
                <a:gridCol w="1390090">
                  <a:extLst>
                    <a:ext uri="{9D8B030D-6E8A-4147-A177-3AD203B41FA5}">
                      <a16:colId xmlns:a16="http://schemas.microsoft.com/office/drawing/2014/main" val="1381707385"/>
                    </a:ext>
                  </a:extLst>
                </a:gridCol>
                <a:gridCol w="2169457">
                  <a:extLst>
                    <a:ext uri="{9D8B030D-6E8A-4147-A177-3AD203B41FA5}">
                      <a16:colId xmlns:a16="http://schemas.microsoft.com/office/drawing/2014/main" val="807613879"/>
                    </a:ext>
                  </a:extLst>
                </a:gridCol>
              </a:tblGrid>
              <a:tr h="729110">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3600" b="1" dirty="0">
                          <a:effectLst/>
                          <a:latin typeface="Arial" panose="020B0604020202020204" pitchFamily="34" charset="0"/>
                          <a:ea typeface="Times New Roman" panose="02020603050405020304" pitchFamily="18" charset="0"/>
                          <a:cs typeface="Times New Roman" panose="02020603050405020304" pitchFamily="18" charset="0"/>
                        </a:rPr>
                        <a:t>Sujetos</a:t>
                      </a:r>
                      <a:endParaRPr lang="es-CO" sz="36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600" b="1">
                          <a:effectLst/>
                          <a:latin typeface="Arial" panose="020B0604020202020204" pitchFamily="34" charset="0"/>
                          <a:ea typeface="Times New Roman" panose="02020603050405020304" pitchFamily="18" charset="0"/>
                          <a:cs typeface="Times New Roman" panose="02020603050405020304" pitchFamily="18" charset="0"/>
                        </a:rPr>
                        <a:t>PLAN GENERAL DE AUDITORÍA</a:t>
                      </a:r>
                      <a:endParaRPr lang="es-CO" sz="1600">
                        <a:effectLst/>
                        <a:latin typeface="Times New Roman" panose="02020603050405020304" pitchFamily="18" charset="0"/>
                        <a:ea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s-CO"/>
                    </a:p>
                  </a:txBody>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600" b="1" dirty="0">
                          <a:effectLst/>
                          <a:latin typeface="Arial" panose="020B0604020202020204" pitchFamily="34" charset="0"/>
                          <a:ea typeface="Times New Roman" panose="02020603050405020304" pitchFamily="18" charset="0"/>
                          <a:cs typeface="Times New Roman" panose="02020603050405020304" pitchFamily="18" charset="0"/>
                        </a:rPr>
                        <a:t>AUDITORÍA EXPRES</a:t>
                      </a:r>
                      <a:endParaRPr lang="es-CO" sz="1600" dirty="0">
                        <a:effectLst/>
                        <a:latin typeface="Times New Roman" panose="02020603050405020304" pitchFamily="18" charset="0"/>
                        <a:ea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600" b="1" dirty="0">
                          <a:effectLst/>
                          <a:latin typeface="Arial" panose="020B0604020202020204" pitchFamily="34" charset="0"/>
                          <a:ea typeface="Times New Roman" panose="02020603050405020304" pitchFamily="18" charset="0"/>
                          <a:cs typeface="Times New Roman" panose="02020603050405020304" pitchFamily="18" charset="0"/>
                        </a:rPr>
                        <a:t>TOTAL AUDITORIA</a:t>
                      </a:r>
                      <a:endParaRPr lang="es-CO" sz="1600" dirty="0">
                        <a:effectLst/>
                        <a:latin typeface="Times New Roman" panose="02020603050405020304" pitchFamily="18" charset="0"/>
                        <a:ea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856672443"/>
                  </a:ext>
                </a:extLst>
              </a:tr>
              <a:tr h="729110">
                <a:tc vMerge="1">
                  <a:txBody>
                    <a:bodyPr/>
                    <a:lstStyle/>
                    <a:p>
                      <a:endParaRPr lang="es-CO"/>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600" b="1" dirty="0">
                          <a:effectLst/>
                          <a:latin typeface="Arial" panose="020B0604020202020204" pitchFamily="34" charset="0"/>
                          <a:ea typeface="Times New Roman" panose="02020603050405020304" pitchFamily="18" charset="0"/>
                          <a:cs typeface="Times New Roman" panose="02020603050405020304" pitchFamily="18" charset="0"/>
                        </a:rPr>
                        <a:t>AUDITORÍA REGULAR</a:t>
                      </a:r>
                      <a:endParaRPr lang="es-CO" sz="1600" dirty="0">
                        <a:effectLst/>
                        <a:latin typeface="Times New Roman" panose="02020603050405020304" pitchFamily="18" charset="0"/>
                        <a:ea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600" b="1" dirty="0">
                          <a:effectLst/>
                          <a:latin typeface="Arial" panose="020B0604020202020204" pitchFamily="34" charset="0"/>
                          <a:ea typeface="Times New Roman" panose="02020603050405020304" pitchFamily="18" charset="0"/>
                          <a:cs typeface="Times New Roman" panose="02020603050405020304" pitchFamily="18" charset="0"/>
                        </a:rPr>
                        <a:t>AUDITORÍA ESPECIAL</a:t>
                      </a:r>
                      <a:endParaRPr lang="es-CO" sz="1600" dirty="0">
                        <a:effectLst/>
                        <a:latin typeface="Times New Roman" panose="02020603050405020304" pitchFamily="18" charset="0"/>
                        <a:ea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526000693"/>
                  </a:ext>
                </a:extLst>
              </a:tr>
              <a:tr h="3738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Gobernación Departamental.</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1</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1</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2</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b="1">
                          <a:effectLst/>
                          <a:latin typeface="Arial" panose="020B0604020202020204" pitchFamily="34" charset="0"/>
                          <a:ea typeface="Times New Roman" panose="02020603050405020304" pitchFamily="18" charset="0"/>
                          <a:cs typeface="Times New Roman" panose="02020603050405020304" pitchFamily="18" charset="0"/>
                        </a:rPr>
                        <a:t>4</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47361008"/>
                  </a:ext>
                </a:extLst>
              </a:tr>
              <a:tr h="4293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Municipio Prov. Y Santa Catalina</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1</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1</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3</a:t>
                      </a:r>
                      <a:endParaRPr lang="es-CO" sz="18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5</a:t>
                      </a:r>
                      <a:endParaRPr lang="es-CO" sz="18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5276625"/>
                  </a:ext>
                </a:extLst>
              </a:tr>
              <a:tr h="3738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Asamblea Departamental</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1</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0</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dirty="0">
                          <a:effectLst/>
                          <a:latin typeface="Arial" panose="020B0604020202020204" pitchFamily="34" charset="0"/>
                          <a:ea typeface="Times New Roman" panose="02020603050405020304" pitchFamily="18" charset="0"/>
                          <a:cs typeface="Times New Roman" panose="02020603050405020304" pitchFamily="18" charset="0"/>
                        </a:rPr>
                        <a:t>0</a:t>
                      </a:r>
                      <a:endParaRPr lang="es-CO" sz="18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b="1">
                          <a:effectLst/>
                          <a:latin typeface="Arial" panose="020B0604020202020204" pitchFamily="34" charset="0"/>
                          <a:ea typeface="Times New Roman" panose="02020603050405020304" pitchFamily="18" charset="0"/>
                          <a:cs typeface="Times New Roman" panose="02020603050405020304" pitchFamily="18" charset="0"/>
                        </a:rPr>
                        <a:t>1</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7557644"/>
                  </a:ext>
                </a:extLst>
              </a:tr>
              <a:tr h="3738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Aguas de San Andrés</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1</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0</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dirty="0">
                          <a:effectLst/>
                          <a:latin typeface="Arial" panose="020B0604020202020204" pitchFamily="34" charset="0"/>
                          <a:ea typeface="Times New Roman" panose="02020603050405020304" pitchFamily="18" charset="0"/>
                          <a:cs typeface="Times New Roman" panose="02020603050405020304" pitchFamily="18" charset="0"/>
                        </a:rPr>
                        <a:t>0</a:t>
                      </a:r>
                      <a:endParaRPr lang="es-CO" sz="18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b="1">
                          <a:effectLst/>
                          <a:latin typeface="Arial" panose="020B0604020202020204" pitchFamily="34" charset="0"/>
                          <a:ea typeface="Times New Roman" panose="02020603050405020304" pitchFamily="18" charset="0"/>
                          <a:cs typeface="Times New Roman" panose="02020603050405020304" pitchFamily="18" charset="0"/>
                        </a:rPr>
                        <a:t>1</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89281684"/>
                  </a:ext>
                </a:extLst>
              </a:tr>
              <a:tr h="3738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Instituciones Educativas</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10</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0</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0</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b="1">
                          <a:effectLst/>
                          <a:latin typeface="Arial" panose="020B0604020202020204" pitchFamily="34" charset="0"/>
                          <a:ea typeface="Times New Roman" panose="02020603050405020304" pitchFamily="18" charset="0"/>
                          <a:cs typeface="Times New Roman" panose="02020603050405020304" pitchFamily="18" charset="0"/>
                        </a:rPr>
                        <a:t>10</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8936860"/>
                  </a:ext>
                </a:extLst>
              </a:tr>
              <a:tr h="49717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r>
                        <a:rPr lang="es-CO" sz="1800" b="1" dirty="0">
                          <a:effectLst/>
                          <a:latin typeface="Arial" panose="020B0604020202020204" pitchFamily="34" charset="0"/>
                          <a:ea typeface="Times New Roman" panose="02020603050405020304" pitchFamily="18" charset="0"/>
                          <a:cs typeface="Times New Roman" panose="02020603050405020304" pitchFamily="18" charset="0"/>
                        </a:rPr>
                        <a:t>TOTALES</a:t>
                      </a:r>
                      <a:endParaRPr lang="es-CO" sz="18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b="1">
                          <a:effectLst/>
                          <a:latin typeface="Arial" panose="020B0604020202020204" pitchFamily="34" charset="0"/>
                          <a:ea typeface="Times New Roman" panose="02020603050405020304" pitchFamily="18" charset="0"/>
                          <a:cs typeface="Times New Roman" panose="02020603050405020304" pitchFamily="18" charset="0"/>
                        </a:rPr>
                        <a:t>14</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b="1">
                          <a:effectLst/>
                          <a:latin typeface="Arial" panose="020B0604020202020204" pitchFamily="34" charset="0"/>
                          <a:ea typeface="Times New Roman" panose="02020603050405020304" pitchFamily="18" charset="0"/>
                          <a:cs typeface="Times New Roman" panose="02020603050405020304" pitchFamily="18" charset="0"/>
                        </a:rPr>
                        <a:t>2</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MX" sz="1800" b="1" dirty="0">
                          <a:effectLst/>
                          <a:latin typeface="Arial" panose="020B0604020202020204" pitchFamily="34" charset="0"/>
                          <a:ea typeface="Times New Roman" panose="02020603050405020304" pitchFamily="18" charset="0"/>
                          <a:cs typeface="Times New Roman" panose="02020603050405020304" pitchFamily="18" charset="0"/>
                        </a:rPr>
                        <a:t>5</a:t>
                      </a:r>
                      <a:endParaRPr lang="es-CO" sz="18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800" b="1" dirty="0">
                          <a:effectLst/>
                          <a:latin typeface="Arial" panose="020B0604020202020204" pitchFamily="34" charset="0"/>
                          <a:ea typeface="Times New Roman" panose="02020603050405020304" pitchFamily="18" charset="0"/>
                          <a:cs typeface="Times New Roman" panose="02020603050405020304" pitchFamily="18" charset="0"/>
                        </a:rPr>
                        <a:t>21</a:t>
                      </a:r>
                      <a:endParaRPr lang="es-CO" sz="18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40295519"/>
                  </a:ext>
                </a:extLst>
              </a:tr>
            </a:tbl>
          </a:graphicData>
        </a:graphic>
      </p:graphicFrame>
    </p:spTree>
    <p:extLst>
      <p:ext uri="{BB962C8B-B14F-4D97-AF65-F5344CB8AC3E}">
        <p14:creationId xmlns:p14="http://schemas.microsoft.com/office/powerpoint/2010/main" val="401696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par>
                                <p:cTn id="22" presetID="53" presetClass="entr" presetSubtype="16"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10694668" y="140674"/>
            <a:ext cx="1171226"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2728962" y="5948779"/>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4663542" y="5934711"/>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6579371" y="5930309"/>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9423" y="5988126"/>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6680" y="5974876"/>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9211" y="5974876"/>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569" y="5308694"/>
            <a:ext cx="1067435" cy="914436"/>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11048702" y="144239"/>
            <a:ext cx="107417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28" name="CuadroTexto 27">
            <a:extLst>
              <a:ext uri="{FF2B5EF4-FFF2-40B4-BE49-F238E27FC236}">
                <a16:creationId xmlns:a16="http://schemas.microsoft.com/office/drawing/2014/main" id="{8C2F6FD3-31A9-4AF6-BCD9-A326A83D9CC5}"/>
              </a:ext>
            </a:extLst>
          </p:cNvPr>
          <p:cNvSpPr txBox="1"/>
          <p:nvPr/>
        </p:nvSpPr>
        <p:spPr>
          <a:xfrm>
            <a:off x="1034732" y="472434"/>
            <a:ext cx="8809150" cy="584775"/>
          </a:xfrm>
          <a:prstGeom prst="rect">
            <a:avLst/>
          </a:prstGeom>
          <a:noFill/>
        </p:spPr>
        <p:txBody>
          <a:bodyPr wrap="square" rtlCol="0">
            <a:spAutoFit/>
          </a:bodyPr>
          <a:lstStyle/>
          <a:p>
            <a:pPr algn="ctr"/>
            <a:r>
              <a:rPr lang="es-CO" sz="3200" i="1" dirty="0">
                <a:solidFill>
                  <a:schemeClr val="accent2"/>
                </a:solidFill>
                <a:latin typeface="Copperplate Gothic Bold" panose="020E0705020206020404" pitchFamily="34" charset="0"/>
              </a:rPr>
              <a:t> Análisis del Proceso Auditor</a:t>
            </a:r>
          </a:p>
        </p:txBody>
      </p:sp>
      <p:graphicFrame>
        <p:nvGraphicFramePr>
          <p:cNvPr id="24" name="Gráfico 23"/>
          <p:cNvGraphicFramePr>
            <a:graphicFrameLocks/>
          </p:cNvGraphicFramePr>
          <p:nvPr>
            <p:extLst>
              <p:ext uri="{D42A27DB-BD31-4B8C-83A1-F6EECF244321}">
                <p14:modId xmlns:p14="http://schemas.microsoft.com/office/powerpoint/2010/main" val="898965933"/>
              </p:ext>
            </p:extLst>
          </p:nvPr>
        </p:nvGraphicFramePr>
        <p:xfrm>
          <a:off x="412046" y="1538908"/>
          <a:ext cx="7069283" cy="3729689"/>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ángulo 1"/>
          <p:cNvSpPr/>
          <p:nvPr/>
        </p:nvSpPr>
        <p:spPr>
          <a:xfrm>
            <a:off x="7574973" y="2382732"/>
            <a:ext cx="3216743" cy="2354491"/>
          </a:xfrm>
          <a:prstGeom prst="rect">
            <a:avLst/>
          </a:prstGeom>
        </p:spPr>
        <p:txBody>
          <a:bodyPr wrap="square">
            <a:spAutoFit/>
          </a:bodyPr>
          <a:lstStyle/>
          <a:p>
            <a:pPr algn="just">
              <a:lnSpc>
                <a:spcPct val="150000"/>
              </a:lnSpc>
              <a:spcAft>
                <a:spcPts val="0"/>
              </a:spcAft>
            </a:pPr>
            <a:r>
              <a:rPr lang="es-ES" sz="1400" dirty="0">
                <a:latin typeface="Arial" panose="020B0604020202020204" pitchFamily="34" charset="0"/>
                <a:ea typeface="Times New Roman" panose="02020603050405020304" pitchFamily="18" charset="0"/>
                <a:cs typeface="Times New Roman" panose="02020603050405020304" pitchFamily="18" charset="0"/>
              </a:rPr>
              <a:t>El número de auditorías realizadas a corte 31 de Diciembre 2019 fue de 20, pero de los auditorias exprés hubo una (01) que se aplicó a dos (02) entidades, resultando un (01) informes adicional por eso se reflejan veintiuno (21) auditorías en el cuadro anterior. </a:t>
            </a:r>
            <a:endParaRPr lang="es-CO"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928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Graphic spid="24" grpId="0">
        <p:bldAsOne/>
      </p:bldGraphic>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10694668" y="140674"/>
            <a:ext cx="1171226"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2728962" y="5948779"/>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4663542" y="5934711"/>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6579371" y="5930309"/>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9423" y="5988126"/>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6680" y="5974876"/>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9211" y="5974876"/>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569" y="5308694"/>
            <a:ext cx="1067435" cy="914436"/>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11048702" y="144239"/>
            <a:ext cx="107417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graphicFrame>
        <p:nvGraphicFramePr>
          <p:cNvPr id="24" name="Tabla 23">
            <a:extLst>
              <a:ext uri="{FF2B5EF4-FFF2-40B4-BE49-F238E27FC236}">
                <a16:creationId xmlns:a16="http://schemas.microsoft.com/office/drawing/2014/main" id="{91504BCD-841A-4F56-8A54-D4ACEA7BB0CD}"/>
              </a:ext>
            </a:extLst>
          </p:cNvPr>
          <p:cNvGraphicFramePr>
            <a:graphicFrameLocks noGrp="1"/>
          </p:cNvGraphicFramePr>
          <p:nvPr>
            <p:extLst>
              <p:ext uri="{D42A27DB-BD31-4B8C-83A1-F6EECF244321}">
                <p14:modId xmlns:p14="http://schemas.microsoft.com/office/powerpoint/2010/main" val="2415877483"/>
              </p:ext>
            </p:extLst>
          </p:nvPr>
        </p:nvGraphicFramePr>
        <p:xfrm>
          <a:off x="625796" y="1677036"/>
          <a:ext cx="10068871" cy="3503928"/>
        </p:xfrm>
        <a:graphic>
          <a:graphicData uri="http://schemas.openxmlformats.org/drawingml/2006/table">
            <a:tbl>
              <a:tblPr/>
              <a:tblGrid>
                <a:gridCol w="1105749">
                  <a:extLst>
                    <a:ext uri="{9D8B030D-6E8A-4147-A177-3AD203B41FA5}">
                      <a16:colId xmlns:a16="http://schemas.microsoft.com/office/drawing/2014/main" val="1015415343"/>
                    </a:ext>
                  </a:extLst>
                </a:gridCol>
                <a:gridCol w="992412">
                  <a:extLst>
                    <a:ext uri="{9D8B030D-6E8A-4147-A177-3AD203B41FA5}">
                      <a16:colId xmlns:a16="http://schemas.microsoft.com/office/drawing/2014/main" val="1881183391"/>
                    </a:ext>
                  </a:extLst>
                </a:gridCol>
                <a:gridCol w="1330519">
                  <a:extLst>
                    <a:ext uri="{9D8B030D-6E8A-4147-A177-3AD203B41FA5}">
                      <a16:colId xmlns:a16="http://schemas.microsoft.com/office/drawing/2014/main" val="3255356581"/>
                    </a:ext>
                  </a:extLst>
                </a:gridCol>
                <a:gridCol w="812407">
                  <a:extLst>
                    <a:ext uri="{9D8B030D-6E8A-4147-A177-3AD203B41FA5}">
                      <a16:colId xmlns:a16="http://schemas.microsoft.com/office/drawing/2014/main" val="3551355060"/>
                    </a:ext>
                  </a:extLst>
                </a:gridCol>
                <a:gridCol w="1153370">
                  <a:extLst>
                    <a:ext uri="{9D8B030D-6E8A-4147-A177-3AD203B41FA5}">
                      <a16:colId xmlns:a16="http://schemas.microsoft.com/office/drawing/2014/main" val="1245329132"/>
                    </a:ext>
                  </a:extLst>
                </a:gridCol>
                <a:gridCol w="1299090">
                  <a:extLst>
                    <a:ext uri="{9D8B030D-6E8A-4147-A177-3AD203B41FA5}">
                      <a16:colId xmlns:a16="http://schemas.microsoft.com/office/drawing/2014/main" val="414922439"/>
                    </a:ext>
                  </a:extLst>
                </a:gridCol>
                <a:gridCol w="793359">
                  <a:extLst>
                    <a:ext uri="{9D8B030D-6E8A-4147-A177-3AD203B41FA5}">
                      <a16:colId xmlns:a16="http://schemas.microsoft.com/office/drawing/2014/main" val="677802252"/>
                    </a:ext>
                  </a:extLst>
                </a:gridCol>
                <a:gridCol w="1353376">
                  <a:extLst>
                    <a:ext uri="{9D8B030D-6E8A-4147-A177-3AD203B41FA5}">
                      <a16:colId xmlns:a16="http://schemas.microsoft.com/office/drawing/2014/main" val="2271821881"/>
                    </a:ext>
                  </a:extLst>
                </a:gridCol>
                <a:gridCol w="1228589">
                  <a:extLst>
                    <a:ext uri="{9D8B030D-6E8A-4147-A177-3AD203B41FA5}">
                      <a16:colId xmlns:a16="http://schemas.microsoft.com/office/drawing/2014/main" val="1286024691"/>
                    </a:ext>
                  </a:extLst>
                </a:gridCol>
              </a:tblGrid>
              <a:tr h="1040561">
                <a:tc>
                  <a:txBody>
                    <a:bodyPr/>
                    <a:lstStyle/>
                    <a:p>
                      <a:pPr algn="ctr">
                        <a:spcAft>
                          <a:spcPts val="0"/>
                        </a:spcAft>
                      </a:pPr>
                      <a:r>
                        <a:rPr lang="es-CO" sz="1500" b="1" dirty="0">
                          <a:effectLst/>
                          <a:latin typeface="Arial" panose="020B0604020202020204" pitchFamily="34" charset="0"/>
                          <a:ea typeface="Times New Roman" panose="02020603050405020304" pitchFamily="18" charset="0"/>
                          <a:cs typeface="Times New Roman" panose="02020603050405020304" pitchFamily="18" charset="0"/>
                        </a:rPr>
                        <a:t>Modalidad</a:t>
                      </a:r>
                      <a:endParaRPr lang="es-CO" sz="15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spcAft>
                          <a:spcPts val="0"/>
                        </a:spcAft>
                      </a:pPr>
                      <a:r>
                        <a:rPr lang="es-CO" sz="1500" b="1" dirty="0">
                          <a:effectLst/>
                          <a:latin typeface="Arial" panose="020B0604020202020204" pitchFamily="34" charset="0"/>
                          <a:ea typeface="Times New Roman" panose="02020603050405020304" pitchFamily="18" charset="0"/>
                          <a:cs typeface="Times New Roman" panose="02020603050405020304" pitchFamily="18" charset="0"/>
                        </a:rPr>
                        <a:t>Auditoria  Terminada</a:t>
                      </a:r>
                      <a:endParaRPr lang="es-CO" sz="15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spcAft>
                          <a:spcPts val="0"/>
                        </a:spcAft>
                      </a:pPr>
                      <a:r>
                        <a:rPr lang="es-CO" sz="1500" b="1" dirty="0">
                          <a:effectLst/>
                          <a:latin typeface="Arial" panose="020B0604020202020204" pitchFamily="34" charset="0"/>
                          <a:ea typeface="Times New Roman" panose="02020603050405020304" pitchFamily="18" charset="0"/>
                          <a:cs typeface="Times New Roman" panose="02020603050405020304" pitchFamily="18" charset="0"/>
                        </a:rPr>
                        <a:t>Hallazgo administrativo</a:t>
                      </a:r>
                      <a:endParaRPr lang="es-CO" sz="15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spcAft>
                          <a:spcPts val="0"/>
                        </a:spcAft>
                      </a:pPr>
                      <a:r>
                        <a:rPr lang="es-CO" sz="1500" b="1" dirty="0">
                          <a:effectLst/>
                          <a:latin typeface="Arial" panose="020B0604020202020204" pitchFamily="34" charset="0"/>
                          <a:ea typeface="Times New Roman" panose="02020603050405020304" pitchFamily="18" charset="0"/>
                          <a:cs typeface="Times New Roman" panose="02020603050405020304" pitchFamily="18" charset="0"/>
                        </a:rPr>
                        <a:t>Hallazgo Penal</a:t>
                      </a:r>
                      <a:endParaRPr lang="es-CO" sz="15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spcAft>
                          <a:spcPts val="0"/>
                        </a:spcAft>
                      </a:pPr>
                      <a:r>
                        <a:rPr lang="es-CO" sz="1500" b="1" dirty="0">
                          <a:effectLst/>
                          <a:latin typeface="Arial" panose="020B0604020202020204" pitchFamily="34" charset="0"/>
                          <a:ea typeface="Times New Roman" panose="02020603050405020304" pitchFamily="18" charset="0"/>
                          <a:cs typeface="Times New Roman" panose="02020603050405020304" pitchFamily="18" charset="0"/>
                        </a:rPr>
                        <a:t> Hallazgo Disciplinario</a:t>
                      </a:r>
                      <a:endParaRPr lang="es-CO"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spcAft>
                          <a:spcPts val="0"/>
                        </a:spcAft>
                      </a:pPr>
                      <a:r>
                        <a:rPr lang="es-CO" sz="1500" b="1" dirty="0">
                          <a:effectLst/>
                          <a:latin typeface="Arial" panose="020B0604020202020204" pitchFamily="34" charset="0"/>
                          <a:ea typeface="Times New Roman" panose="02020603050405020304" pitchFamily="18" charset="0"/>
                          <a:cs typeface="Times New Roman" panose="02020603050405020304" pitchFamily="18" charset="0"/>
                        </a:rPr>
                        <a:t>Hallazgo Sancionatorio</a:t>
                      </a:r>
                      <a:endParaRPr lang="es-CO" sz="15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spcAft>
                          <a:spcPts val="0"/>
                        </a:spcAft>
                      </a:pPr>
                      <a:r>
                        <a:rPr lang="es-CO" sz="1500" b="1" dirty="0">
                          <a:effectLst/>
                          <a:latin typeface="Arial" panose="020B0604020202020204" pitchFamily="34" charset="0"/>
                          <a:ea typeface="Times New Roman" panose="02020603050405020304" pitchFamily="18" charset="0"/>
                          <a:cs typeface="Times New Roman" panose="02020603050405020304" pitchFamily="18" charset="0"/>
                        </a:rPr>
                        <a:t>Hallazgo Fiscal</a:t>
                      </a:r>
                      <a:endParaRPr lang="es-CO"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spcAft>
                          <a:spcPts val="0"/>
                        </a:spcAft>
                      </a:pPr>
                      <a:r>
                        <a:rPr lang="es-CO" sz="1500" b="1" dirty="0">
                          <a:effectLst/>
                          <a:latin typeface="Arial" panose="020B0604020202020204" pitchFamily="34" charset="0"/>
                          <a:ea typeface="Times New Roman" panose="02020603050405020304" pitchFamily="18" charset="0"/>
                          <a:cs typeface="Times New Roman" panose="02020603050405020304" pitchFamily="18" charset="0"/>
                        </a:rPr>
                        <a:t>Valor Presunto Detrimento</a:t>
                      </a:r>
                      <a:endParaRPr lang="es-CO" sz="15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spcAft>
                          <a:spcPts val="0"/>
                        </a:spcAft>
                      </a:pPr>
                      <a:r>
                        <a:rPr lang="es-CO" sz="15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s-CO" sz="1500" dirty="0">
                        <a:effectLst/>
                        <a:latin typeface="Times New Roman" panose="02020603050405020304" pitchFamily="18" charset="0"/>
                        <a:ea typeface="Times New Roman" panose="02020603050405020304" pitchFamily="18" charset="0"/>
                      </a:endParaRPr>
                    </a:p>
                    <a:p>
                      <a:pPr algn="ctr">
                        <a:spcAft>
                          <a:spcPts val="0"/>
                        </a:spcAft>
                      </a:pPr>
                      <a:r>
                        <a:rPr lang="es-CO" sz="1500" b="1" dirty="0">
                          <a:effectLst/>
                          <a:latin typeface="Arial" panose="020B0604020202020204" pitchFamily="34" charset="0"/>
                          <a:ea typeface="Times New Roman" panose="02020603050405020304" pitchFamily="18" charset="0"/>
                          <a:cs typeface="Times New Roman" panose="02020603050405020304" pitchFamily="18" charset="0"/>
                        </a:rPr>
                        <a:t>Estado</a:t>
                      </a:r>
                      <a:endParaRPr lang="es-CO"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233767130"/>
                  </a:ext>
                </a:extLst>
              </a:tr>
              <a:tr h="700785">
                <a:tc>
                  <a:txBody>
                    <a:bodyPr/>
                    <a:lstStyle/>
                    <a:p>
                      <a:pPr algn="just">
                        <a:spcAft>
                          <a:spcPts val="0"/>
                        </a:spcAft>
                      </a:pPr>
                      <a:r>
                        <a:rPr lang="es-CO" sz="1600" b="1" dirty="0">
                          <a:effectLst/>
                          <a:latin typeface="Arial" panose="020B0604020202020204" pitchFamily="34" charset="0"/>
                          <a:ea typeface="Times New Roman" panose="02020603050405020304" pitchFamily="18" charset="0"/>
                          <a:cs typeface="Times New Roman" panose="02020603050405020304" pitchFamily="18" charset="0"/>
                        </a:rPr>
                        <a:t>Auditoria Regular</a:t>
                      </a:r>
                      <a:endParaRPr lang="es-CO" sz="1600" b="1"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dirty="0">
                          <a:effectLst/>
                          <a:latin typeface="+mj-lt"/>
                          <a:ea typeface="Times New Roman" panose="02020603050405020304" pitchFamily="18" charset="0"/>
                          <a:cs typeface="Times New Roman" panose="02020603050405020304" pitchFamily="18" charset="0"/>
                        </a:rPr>
                        <a:t>14</a:t>
                      </a:r>
                      <a:endParaRPr lang="es-CO" sz="1600" dirty="0">
                        <a:effectLst/>
                        <a:latin typeface="+mj-lt"/>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dirty="0">
                          <a:effectLst/>
                          <a:latin typeface="+mj-lt"/>
                          <a:ea typeface="Times New Roman" panose="02020603050405020304" pitchFamily="18" charset="0"/>
                          <a:cs typeface="Times New Roman" panose="02020603050405020304" pitchFamily="18" charset="0"/>
                        </a:rPr>
                        <a:t>13</a:t>
                      </a:r>
                      <a:endParaRPr lang="es-CO" sz="1600" dirty="0">
                        <a:effectLst/>
                        <a:latin typeface="+mj-lt"/>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dirty="0">
                          <a:effectLst/>
                          <a:latin typeface="+mj-lt"/>
                          <a:ea typeface="Times New Roman" panose="02020603050405020304" pitchFamily="18" charset="0"/>
                          <a:cs typeface="Times New Roman" panose="02020603050405020304" pitchFamily="18" charset="0"/>
                        </a:rPr>
                        <a:t>0</a:t>
                      </a:r>
                      <a:endParaRPr lang="es-CO" sz="1600" dirty="0">
                        <a:effectLst/>
                        <a:latin typeface="+mj-lt"/>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dirty="0">
                          <a:effectLst/>
                          <a:latin typeface="+mj-lt"/>
                          <a:ea typeface="Times New Roman" panose="02020603050405020304" pitchFamily="18" charset="0"/>
                          <a:cs typeface="Times New Roman" panose="02020603050405020304" pitchFamily="18" charset="0"/>
                        </a:rPr>
                        <a:t> 0</a:t>
                      </a:r>
                      <a:endParaRPr lang="es-CO" sz="1600" dirty="0">
                        <a:effectLst/>
                        <a:latin typeface="+mj-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dirty="0">
                          <a:effectLst/>
                          <a:latin typeface="+mj-lt"/>
                          <a:ea typeface="Times New Roman" panose="02020603050405020304" pitchFamily="18" charset="0"/>
                          <a:cs typeface="Times New Roman" panose="02020603050405020304" pitchFamily="18" charset="0"/>
                        </a:rPr>
                        <a:t>0</a:t>
                      </a:r>
                      <a:endParaRPr lang="es-CO" sz="1600" dirty="0">
                        <a:effectLst/>
                        <a:latin typeface="+mj-lt"/>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b="0" dirty="0">
                          <a:effectLst/>
                          <a:latin typeface="+mj-lt"/>
                          <a:ea typeface="Times New Roman" panose="02020603050405020304" pitchFamily="18" charset="0"/>
                          <a:cs typeface="Times New Roman" panose="02020603050405020304" pitchFamily="18" charset="0"/>
                        </a:rPr>
                        <a:t> </a:t>
                      </a:r>
                      <a:endParaRPr lang="es-CO" sz="1600" b="0" dirty="0">
                        <a:effectLst/>
                        <a:latin typeface="+mj-lt"/>
                        <a:ea typeface="Times New Roman" panose="02020603050405020304" pitchFamily="18" charset="0"/>
                      </a:endParaRPr>
                    </a:p>
                    <a:p>
                      <a:pPr algn="ctr">
                        <a:spcAft>
                          <a:spcPts val="0"/>
                        </a:spcAft>
                      </a:pPr>
                      <a:r>
                        <a:rPr lang="es-CO" sz="1600" b="0" dirty="0">
                          <a:effectLst/>
                          <a:latin typeface="+mj-lt"/>
                          <a:ea typeface="Times New Roman" panose="02020603050405020304" pitchFamily="18" charset="0"/>
                          <a:cs typeface="Times New Roman" panose="02020603050405020304" pitchFamily="18" charset="0"/>
                        </a:rPr>
                        <a:t>1</a:t>
                      </a:r>
                      <a:endParaRPr lang="es-CO" sz="1600" b="0" dirty="0">
                        <a:effectLst/>
                        <a:latin typeface="+mj-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s-CO" sz="1600" b="1">
                          <a:effectLst/>
                          <a:latin typeface="+mj-lt"/>
                          <a:ea typeface="Times New Roman" panose="02020603050405020304" pitchFamily="18" charset="0"/>
                          <a:cs typeface="Times New Roman" panose="02020603050405020304" pitchFamily="18" charset="0"/>
                        </a:rPr>
                        <a:t>$  100.000.000</a:t>
                      </a:r>
                      <a:endParaRPr lang="es-CO" sz="1600">
                        <a:effectLst/>
                        <a:latin typeface="+mj-lt"/>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s-CO" sz="1600" dirty="0">
                        <a:effectLst/>
                        <a:latin typeface="Times New Roman" panose="02020603050405020304" pitchFamily="18" charset="0"/>
                        <a:ea typeface="Times New Roman" panose="02020603050405020304" pitchFamily="18" charset="0"/>
                      </a:endParaRPr>
                    </a:p>
                    <a:p>
                      <a:pPr algn="ctr">
                        <a:spcAft>
                          <a:spcPts val="0"/>
                        </a:spcAft>
                      </a:pPr>
                      <a:r>
                        <a:rPr lang="es-CO" sz="1600" b="1" dirty="0">
                          <a:effectLst/>
                          <a:latin typeface="Arial" panose="020B0604020202020204" pitchFamily="34" charset="0"/>
                          <a:ea typeface="Times New Roman" panose="02020603050405020304" pitchFamily="18" charset="0"/>
                          <a:cs typeface="Times New Roman" panose="02020603050405020304" pitchFamily="18" charset="0"/>
                        </a:rPr>
                        <a:t>Ejecutadas</a:t>
                      </a:r>
                      <a:endParaRPr lang="es-CO"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2592800"/>
                  </a:ext>
                </a:extLst>
              </a:tr>
              <a:tr h="700785">
                <a:tc>
                  <a:txBody>
                    <a:bodyPr/>
                    <a:lstStyle/>
                    <a:p>
                      <a:pPr algn="just">
                        <a:spcAft>
                          <a:spcPts val="0"/>
                        </a:spcAft>
                      </a:pPr>
                      <a:r>
                        <a:rPr lang="es-CO" sz="1600" b="1" dirty="0">
                          <a:effectLst/>
                          <a:latin typeface="Arial" panose="020B0604020202020204" pitchFamily="34" charset="0"/>
                          <a:ea typeface="Times New Roman" panose="02020603050405020304" pitchFamily="18" charset="0"/>
                          <a:cs typeface="Times New Roman" panose="02020603050405020304" pitchFamily="18" charset="0"/>
                        </a:rPr>
                        <a:t>Auditoria Especiales</a:t>
                      </a:r>
                      <a:endParaRPr lang="es-CO" sz="1600" b="1"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a:effectLst/>
                          <a:latin typeface="+mj-lt"/>
                          <a:ea typeface="Times New Roman" panose="02020603050405020304" pitchFamily="18" charset="0"/>
                          <a:cs typeface="Times New Roman" panose="02020603050405020304" pitchFamily="18" charset="0"/>
                        </a:rPr>
                        <a:t>2</a:t>
                      </a:r>
                      <a:endParaRPr lang="es-CO" sz="1600">
                        <a:effectLst/>
                        <a:latin typeface="+mj-lt"/>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dirty="0">
                          <a:effectLst/>
                          <a:latin typeface="+mj-lt"/>
                          <a:ea typeface="Times New Roman" panose="02020603050405020304" pitchFamily="18" charset="0"/>
                          <a:cs typeface="Times New Roman" panose="02020603050405020304" pitchFamily="18" charset="0"/>
                        </a:rPr>
                        <a:t>23</a:t>
                      </a:r>
                      <a:endParaRPr lang="es-CO" sz="1600" dirty="0">
                        <a:effectLst/>
                        <a:latin typeface="+mj-lt"/>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dirty="0">
                          <a:effectLst/>
                          <a:latin typeface="+mj-lt"/>
                          <a:ea typeface="Times New Roman" panose="02020603050405020304" pitchFamily="18" charset="0"/>
                          <a:cs typeface="Times New Roman" panose="02020603050405020304" pitchFamily="18" charset="0"/>
                        </a:rPr>
                        <a:t>0</a:t>
                      </a:r>
                      <a:endParaRPr lang="es-CO" sz="1600" dirty="0">
                        <a:effectLst/>
                        <a:latin typeface="+mj-lt"/>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dirty="0">
                          <a:effectLst/>
                          <a:latin typeface="+mj-lt"/>
                          <a:ea typeface="Times New Roman" panose="02020603050405020304" pitchFamily="18" charset="0"/>
                          <a:cs typeface="Times New Roman" panose="02020603050405020304" pitchFamily="18" charset="0"/>
                        </a:rPr>
                        <a:t> 0</a:t>
                      </a:r>
                      <a:endParaRPr lang="es-CO" sz="1600" dirty="0">
                        <a:effectLst/>
                        <a:latin typeface="+mj-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dirty="0">
                          <a:effectLst/>
                          <a:latin typeface="+mj-lt"/>
                          <a:ea typeface="Times New Roman" panose="02020603050405020304" pitchFamily="18" charset="0"/>
                          <a:cs typeface="Times New Roman" panose="02020603050405020304" pitchFamily="18" charset="0"/>
                        </a:rPr>
                        <a:t>0</a:t>
                      </a:r>
                      <a:endParaRPr lang="es-CO" sz="1600" dirty="0">
                        <a:effectLst/>
                        <a:latin typeface="+mj-lt"/>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b="0" dirty="0">
                          <a:effectLst/>
                          <a:latin typeface="+mj-lt"/>
                          <a:ea typeface="Times New Roman" panose="02020603050405020304" pitchFamily="18" charset="0"/>
                          <a:cs typeface="Times New Roman" panose="02020603050405020304" pitchFamily="18" charset="0"/>
                        </a:rPr>
                        <a:t> </a:t>
                      </a:r>
                      <a:endParaRPr lang="es-CO" sz="1600" b="0" dirty="0">
                        <a:effectLst/>
                        <a:latin typeface="+mj-lt"/>
                        <a:ea typeface="Times New Roman" panose="02020603050405020304" pitchFamily="18" charset="0"/>
                      </a:endParaRPr>
                    </a:p>
                    <a:p>
                      <a:pPr algn="ctr">
                        <a:spcAft>
                          <a:spcPts val="0"/>
                        </a:spcAft>
                      </a:pPr>
                      <a:r>
                        <a:rPr lang="es-CO" sz="1600" b="0" dirty="0">
                          <a:effectLst/>
                          <a:latin typeface="+mj-lt"/>
                          <a:ea typeface="Times New Roman" panose="02020603050405020304" pitchFamily="18" charset="0"/>
                          <a:cs typeface="Times New Roman" panose="02020603050405020304" pitchFamily="18" charset="0"/>
                        </a:rPr>
                        <a:t>11</a:t>
                      </a:r>
                      <a:endParaRPr lang="es-CO" sz="1600" b="0" dirty="0">
                        <a:effectLst/>
                        <a:latin typeface="+mj-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s-CO" sz="1600" b="1">
                          <a:effectLst/>
                          <a:latin typeface="+mj-lt"/>
                          <a:ea typeface="Times New Roman" panose="02020603050405020304" pitchFamily="18" charset="0"/>
                          <a:cs typeface="Times New Roman" panose="02020603050405020304" pitchFamily="18" charset="0"/>
                        </a:rPr>
                        <a:t>$2.134.704.954</a:t>
                      </a:r>
                      <a:endParaRPr lang="es-CO" sz="1600">
                        <a:effectLst/>
                        <a:latin typeface="+mj-lt"/>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b="1">
                          <a:effectLst/>
                          <a:latin typeface="Arial" panose="020B0604020202020204" pitchFamily="34" charset="0"/>
                          <a:ea typeface="Times New Roman" panose="02020603050405020304" pitchFamily="18" charset="0"/>
                          <a:cs typeface="Times New Roman" panose="02020603050405020304" pitchFamily="18" charset="0"/>
                        </a:rPr>
                        <a:t> </a:t>
                      </a:r>
                      <a:endParaRPr lang="es-CO" sz="1600">
                        <a:effectLst/>
                        <a:latin typeface="Times New Roman" panose="02020603050405020304" pitchFamily="18" charset="0"/>
                        <a:ea typeface="Times New Roman" panose="02020603050405020304" pitchFamily="18" charset="0"/>
                      </a:endParaRPr>
                    </a:p>
                    <a:p>
                      <a:pPr algn="ctr">
                        <a:spcAft>
                          <a:spcPts val="0"/>
                        </a:spcAft>
                      </a:pPr>
                      <a:r>
                        <a:rPr lang="es-CO" sz="1600" b="1">
                          <a:effectLst/>
                          <a:latin typeface="Arial" panose="020B0604020202020204" pitchFamily="34" charset="0"/>
                          <a:ea typeface="Times New Roman" panose="02020603050405020304" pitchFamily="18" charset="0"/>
                          <a:cs typeface="Times New Roman" panose="02020603050405020304" pitchFamily="18" charset="0"/>
                        </a:rPr>
                        <a:t>Ejecutadas</a:t>
                      </a:r>
                      <a:endParaRPr lang="es-CO"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322813"/>
                  </a:ext>
                </a:extLst>
              </a:tr>
              <a:tr h="700785">
                <a:tc>
                  <a:txBody>
                    <a:bodyPr/>
                    <a:lstStyle/>
                    <a:p>
                      <a:pPr algn="just">
                        <a:spcAft>
                          <a:spcPts val="0"/>
                        </a:spcAft>
                      </a:pPr>
                      <a:r>
                        <a:rPr lang="es-CO" sz="1600" b="1" dirty="0">
                          <a:effectLst/>
                          <a:latin typeface="Arial" panose="020B0604020202020204" pitchFamily="34" charset="0"/>
                          <a:ea typeface="Times New Roman" panose="02020603050405020304" pitchFamily="18" charset="0"/>
                          <a:cs typeface="Times New Roman" panose="02020603050405020304" pitchFamily="18" charset="0"/>
                        </a:rPr>
                        <a:t>Auditoria Express </a:t>
                      </a:r>
                      <a:endParaRPr lang="es-CO" sz="1600" b="1"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a:effectLst/>
                          <a:latin typeface="+mj-lt"/>
                          <a:ea typeface="Times New Roman" panose="02020603050405020304" pitchFamily="18" charset="0"/>
                          <a:cs typeface="Times New Roman" panose="02020603050405020304" pitchFamily="18" charset="0"/>
                        </a:rPr>
                        <a:t>5</a:t>
                      </a:r>
                      <a:endParaRPr lang="es-CO" sz="1600" dirty="0">
                        <a:effectLst/>
                        <a:latin typeface="+mj-lt"/>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a:effectLst/>
                          <a:latin typeface="+mj-lt"/>
                          <a:ea typeface="Times New Roman" panose="02020603050405020304" pitchFamily="18" charset="0"/>
                          <a:cs typeface="Times New Roman" panose="02020603050405020304" pitchFamily="18" charset="0"/>
                        </a:rPr>
                        <a:t>0</a:t>
                      </a:r>
                      <a:endParaRPr lang="es-CO" sz="1600">
                        <a:effectLst/>
                        <a:latin typeface="+mj-lt"/>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dirty="0">
                          <a:effectLst/>
                          <a:latin typeface="+mj-lt"/>
                          <a:ea typeface="Times New Roman" panose="02020603050405020304" pitchFamily="18" charset="0"/>
                          <a:cs typeface="Times New Roman" panose="02020603050405020304" pitchFamily="18" charset="0"/>
                        </a:rPr>
                        <a:t>0</a:t>
                      </a:r>
                      <a:endParaRPr lang="es-CO" sz="1600" dirty="0">
                        <a:effectLst/>
                        <a:latin typeface="+mj-lt"/>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dirty="0">
                          <a:effectLst/>
                          <a:latin typeface="+mj-lt"/>
                          <a:ea typeface="Times New Roman" panose="02020603050405020304" pitchFamily="18" charset="0"/>
                          <a:cs typeface="Times New Roman" panose="02020603050405020304" pitchFamily="18" charset="0"/>
                        </a:rPr>
                        <a:t> 0</a:t>
                      </a:r>
                      <a:endParaRPr lang="es-CO" sz="1600" dirty="0">
                        <a:effectLst/>
                        <a:latin typeface="+mj-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dirty="0">
                          <a:effectLst/>
                          <a:latin typeface="+mj-lt"/>
                          <a:ea typeface="Times New Roman" panose="02020603050405020304" pitchFamily="18" charset="0"/>
                          <a:cs typeface="Times New Roman" panose="02020603050405020304" pitchFamily="18" charset="0"/>
                        </a:rPr>
                        <a:t>0</a:t>
                      </a:r>
                      <a:endParaRPr lang="es-CO" sz="1600" dirty="0">
                        <a:effectLst/>
                        <a:latin typeface="+mj-lt"/>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b="0" dirty="0">
                          <a:effectLst/>
                          <a:latin typeface="+mj-lt"/>
                          <a:ea typeface="Times New Roman" panose="02020603050405020304" pitchFamily="18" charset="0"/>
                          <a:cs typeface="Times New Roman" panose="02020603050405020304" pitchFamily="18" charset="0"/>
                        </a:rPr>
                        <a:t>0</a:t>
                      </a:r>
                      <a:endParaRPr lang="es-CO" sz="1600" b="0" dirty="0">
                        <a:effectLst/>
                        <a:latin typeface="+mj-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s-CO" sz="1600" b="1" dirty="0">
                          <a:effectLst/>
                          <a:latin typeface="+mj-lt"/>
                          <a:ea typeface="Times New Roman" panose="02020603050405020304" pitchFamily="18" charset="0"/>
                          <a:cs typeface="Times New Roman" panose="02020603050405020304" pitchFamily="18" charset="0"/>
                        </a:rPr>
                        <a:t>$          0.</a:t>
                      </a:r>
                      <a:endParaRPr lang="es-CO" sz="1600" dirty="0">
                        <a:effectLst/>
                        <a:latin typeface="+mj-lt"/>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s-CO" sz="1600" dirty="0">
                        <a:effectLst/>
                        <a:latin typeface="Times New Roman" panose="02020603050405020304" pitchFamily="18" charset="0"/>
                        <a:ea typeface="Times New Roman" panose="02020603050405020304" pitchFamily="18" charset="0"/>
                      </a:endParaRPr>
                    </a:p>
                    <a:p>
                      <a:pPr algn="ctr">
                        <a:spcAft>
                          <a:spcPts val="0"/>
                        </a:spcAft>
                      </a:pPr>
                      <a:r>
                        <a:rPr lang="es-CO" sz="1600" b="1" dirty="0">
                          <a:effectLst/>
                          <a:latin typeface="Arial" panose="020B0604020202020204" pitchFamily="34" charset="0"/>
                          <a:ea typeface="Times New Roman" panose="02020603050405020304" pitchFamily="18" charset="0"/>
                          <a:cs typeface="Times New Roman" panose="02020603050405020304" pitchFamily="18" charset="0"/>
                        </a:rPr>
                        <a:t>Ejecutadas</a:t>
                      </a:r>
                      <a:endParaRPr lang="es-CO"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7314677"/>
                  </a:ext>
                </a:extLst>
              </a:tr>
              <a:tr h="361012">
                <a:tc>
                  <a:txBody>
                    <a:bodyPr/>
                    <a:lstStyle/>
                    <a:p>
                      <a:pPr algn="ctr">
                        <a:spcAft>
                          <a:spcPts val="0"/>
                        </a:spcAft>
                      </a:pPr>
                      <a:r>
                        <a:rPr lang="es-CO" sz="1600" b="1">
                          <a:effectLst/>
                          <a:latin typeface="Arial" panose="020B0604020202020204" pitchFamily="34" charset="0"/>
                          <a:ea typeface="Times New Roman" panose="02020603050405020304" pitchFamily="18" charset="0"/>
                          <a:cs typeface="Times New Roman" panose="02020603050405020304" pitchFamily="18" charset="0"/>
                        </a:rPr>
                        <a:t>TOTAL</a:t>
                      </a:r>
                      <a:endParaRPr lang="es-CO" sz="16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ES" sz="1600" b="1" dirty="0">
                          <a:effectLst/>
                          <a:latin typeface="Arial" panose="020B0604020202020204" pitchFamily="34" charset="0"/>
                          <a:ea typeface="Times New Roman" panose="02020603050405020304" pitchFamily="18" charset="0"/>
                          <a:cs typeface="Times New Roman" panose="02020603050405020304" pitchFamily="18" charset="0"/>
                        </a:rPr>
                        <a:t>2</a:t>
                      </a:r>
                      <a:r>
                        <a:rPr lang="es-CO" sz="1600" b="1" dirty="0">
                          <a:effectLst/>
                          <a:latin typeface="Arial" panose="020B0604020202020204" pitchFamily="34" charset="0"/>
                          <a:ea typeface="Times New Roman" panose="02020603050405020304" pitchFamily="18" charset="0"/>
                          <a:cs typeface="Times New Roman" panose="02020603050405020304" pitchFamily="18" charset="0"/>
                        </a:rPr>
                        <a:t>1</a:t>
                      </a:r>
                      <a:endParaRPr lang="es-CO" sz="16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CO" sz="1600" b="1">
                          <a:effectLst/>
                          <a:latin typeface="Arial" panose="020B0604020202020204" pitchFamily="34" charset="0"/>
                          <a:ea typeface="Times New Roman" panose="02020603050405020304" pitchFamily="18" charset="0"/>
                          <a:cs typeface="Times New Roman" panose="02020603050405020304" pitchFamily="18" charset="0"/>
                        </a:rPr>
                        <a:t>36</a:t>
                      </a:r>
                      <a:endParaRPr lang="es-CO" sz="16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CO" sz="1600" b="1" dirty="0">
                          <a:effectLst/>
                          <a:latin typeface="Arial" panose="020B0604020202020204" pitchFamily="34" charset="0"/>
                          <a:ea typeface="Times New Roman" panose="02020603050405020304" pitchFamily="18" charset="0"/>
                          <a:cs typeface="Times New Roman" panose="02020603050405020304" pitchFamily="18" charset="0"/>
                        </a:rPr>
                        <a:t>0</a:t>
                      </a:r>
                      <a:endParaRPr lang="es-CO" sz="16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CO" sz="1600" b="1">
                          <a:effectLst/>
                          <a:latin typeface="Arial" panose="020B0604020202020204" pitchFamily="34" charset="0"/>
                          <a:ea typeface="Times New Roman" panose="02020603050405020304" pitchFamily="18" charset="0"/>
                          <a:cs typeface="Times New Roman" panose="02020603050405020304" pitchFamily="18" charset="0"/>
                        </a:rPr>
                        <a:t>0</a:t>
                      </a:r>
                      <a:endParaRPr lang="es-CO" sz="1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CO" sz="1600" b="1">
                          <a:effectLst/>
                          <a:latin typeface="Arial" panose="020B0604020202020204" pitchFamily="34" charset="0"/>
                          <a:ea typeface="Times New Roman" panose="02020603050405020304" pitchFamily="18" charset="0"/>
                          <a:cs typeface="Times New Roman" panose="02020603050405020304" pitchFamily="18" charset="0"/>
                        </a:rPr>
                        <a:t>0</a:t>
                      </a:r>
                      <a:endParaRPr lang="es-CO" sz="16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CO" sz="1600" b="1">
                          <a:effectLst/>
                          <a:latin typeface="Arial" panose="020B0604020202020204" pitchFamily="34" charset="0"/>
                          <a:ea typeface="Times New Roman" panose="02020603050405020304" pitchFamily="18" charset="0"/>
                          <a:cs typeface="Times New Roman" panose="02020603050405020304" pitchFamily="18" charset="0"/>
                        </a:rPr>
                        <a:t>12</a:t>
                      </a:r>
                      <a:endParaRPr lang="es-CO" sz="1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spcAft>
                          <a:spcPts val="0"/>
                        </a:spcAft>
                      </a:pPr>
                      <a:r>
                        <a:rPr lang="es-CO" sz="2200" b="1" dirty="0">
                          <a:effectLst/>
                          <a:latin typeface="Arial" panose="020B0604020202020204" pitchFamily="34" charset="0"/>
                          <a:ea typeface="Times New Roman" panose="02020603050405020304" pitchFamily="18" charset="0"/>
                          <a:cs typeface="Times New Roman" panose="02020603050405020304" pitchFamily="18" charset="0"/>
                        </a:rPr>
                        <a:t>$ 2.234.704.954</a:t>
                      </a:r>
                      <a:endParaRPr lang="es-CO" sz="22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CO"/>
                    </a:p>
                  </a:txBody>
                  <a:tcPr/>
                </a:tc>
                <a:extLst>
                  <a:ext uri="{0D108BD9-81ED-4DB2-BD59-A6C34878D82A}">
                    <a16:rowId xmlns:a16="http://schemas.microsoft.com/office/drawing/2014/main" val="136790156"/>
                  </a:ext>
                </a:extLst>
              </a:tr>
            </a:tbl>
          </a:graphicData>
        </a:graphic>
      </p:graphicFrame>
      <p:sp>
        <p:nvSpPr>
          <p:cNvPr id="25" name="CuadroTexto 24">
            <a:extLst>
              <a:ext uri="{FF2B5EF4-FFF2-40B4-BE49-F238E27FC236}">
                <a16:creationId xmlns:a16="http://schemas.microsoft.com/office/drawing/2014/main" id="{B5E32482-BA92-4C97-A035-38F975BD03FB}"/>
              </a:ext>
            </a:extLst>
          </p:cNvPr>
          <p:cNvSpPr txBox="1"/>
          <p:nvPr/>
        </p:nvSpPr>
        <p:spPr>
          <a:xfrm>
            <a:off x="1164844" y="482825"/>
            <a:ext cx="8809150" cy="584775"/>
          </a:xfrm>
          <a:prstGeom prst="rect">
            <a:avLst/>
          </a:prstGeom>
          <a:noFill/>
        </p:spPr>
        <p:txBody>
          <a:bodyPr wrap="square" rtlCol="0">
            <a:spAutoFit/>
          </a:bodyPr>
          <a:lstStyle/>
          <a:p>
            <a:pPr algn="ctr"/>
            <a:r>
              <a:rPr lang="es-CO" sz="3200" i="1" dirty="0">
                <a:solidFill>
                  <a:schemeClr val="accent2"/>
                </a:solidFill>
                <a:latin typeface="Copperplate Gothic Bold" panose="020E0705020206020404" pitchFamily="34" charset="0"/>
              </a:rPr>
              <a:t> Resultado del Proceso Auditor</a:t>
            </a:r>
          </a:p>
        </p:txBody>
      </p:sp>
    </p:spTree>
    <p:extLst>
      <p:ext uri="{BB962C8B-B14F-4D97-AF65-F5344CB8AC3E}">
        <p14:creationId xmlns:p14="http://schemas.microsoft.com/office/powerpoint/2010/main" val="396082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10694668" y="140674"/>
            <a:ext cx="1171226"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2728962" y="5948779"/>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4663542" y="5934711"/>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6579371" y="5930309"/>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9423" y="5988126"/>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6680" y="5974876"/>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9211" y="5974876"/>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569" y="5308694"/>
            <a:ext cx="1067435" cy="914436"/>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11048702" y="144239"/>
            <a:ext cx="107417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24" name="Rectángulo 23">
            <a:extLst>
              <a:ext uri="{FF2B5EF4-FFF2-40B4-BE49-F238E27FC236}">
                <a16:creationId xmlns:a16="http://schemas.microsoft.com/office/drawing/2014/main" id="{416FC843-6CAB-45FB-9001-9B281B8DFECC}"/>
              </a:ext>
            </a:extLst>
          </p:cNvPr>
          <p:cNvSpPr/>
          <p:nvPr/>
        </p:nvSpPr>
        <p:spPr>
          <a:xfrm>
            <a:off x="934842" y="1221475"/>
            <a:ext cx="9534743" cy="1077218"/>
          </a:xfrm>
          <a:prstGeom prst="rect">
            <a:avLst/>
          </a:prstGeom>
        </p:spPr>
        <p:txBody>
          <a:bodyPr wrap="square">
            <a:spAutoFit/>
          </a:bodyPr>
          <a:lstStyle/>
          <a:p>
            <a:pPr lvl="0" algn="ctr">
              <a:defRPr/>
            </a:pPr>
            <a:r>
              <a:rPr lang="es-CO" sz="3200" i="1" dirty="0">
                <a:solidFill>
                  <a:srgbClr val="ED7D31"/>
                </a:solidFill>
                <a:latin typeface="Copperplate Gothic Bold" panose="020E0705020206020404" pitchFamily="34" charset="0"/>
              </a:rPr>
              <a:t>Resultado del Proceso Auditor  como resultado de las Denuncias</a:t>
            </a:r>
            <a:endParaRPr kumimoji="0" lang="es-CO" sz="3600" b="0" i="0" u="none" strike="noStrike" kern="0" cap="none" spc="0" normalizeH="0" baseline="0" noProof="0" dirty="0">
              <a:ln>
                <a:noFill/>
              </a:ln>
              <a:solidFill>
                <a:srgbClr val="FFC000"/>
              </a:solidFill>
              <a:effectLst/>
              <a:uLnTx/>
              <a:uFillTx/>
            </a:endParaRPr>
          </a:p>
        </p:txBody>
      </p:sp>
      <p:graphicFrame>
        <p:nvGraphicFramePr>
          <p:cNvPr id="3" name="Tabla 2">
            <a:extLst>
              <a:ext uri="{FF2B5EF4-FFF2-40B4-BE49-F238E27FC236}">
                <a16:creationId xmlns:a16="http://schemas.microsoft.com/office/drawing/2014/main" id="{170D4A15-5FEA-4237-8298-15754F929B9F}"/>
              </a:ext>
            </a:extLst>
          </p:cNvPr>
          <p:cNvGraphicFramePr>
            <a:graphicFrameLocks noGrp="1"/>
          </p:cNvGraphicFramePr>
          <p:nvPr>
            <p:extLst>
              <p:ext uri="{D42A27DB-BD31-4B8C-83A1-F6EECF244321}">
                <p14:modId xmlns:p14="http://schemas.microsoft.com/office/powerpoint/2010/main" val="3942807778"/>
              </p:ext>
            </p:extLst>
          </p:nvPr>
        </p:nvGraphicFramePr>
        <p:xfrm>
          <a:off x="246569" y="2756565"/>
          <a:ext cx="10465610" cy="1308295"/>
        </p:xfrm>
        <a:graphic>
          <a:graphicData uri="http://schemas.openxmlformats.org/drawingml/2006/table">
            <a:tbl>
              <a:tblPr/>
              <a:tblGrid>
                <a:gridCol w="1808711">
                  <a:extLst>
                    <a:ext uri="{9D8B030D-6E8A-4147-A177-3AD203B41FA5}">
                      <a16:colId xmlns:a16="http://schemas.microsoft.com/office/drawing/2014/main" val="3987012364"/>
                    </a:ext>
                  </a:extLst>
                </a:gridCol>
                <a:gridCol w="1128549">
                  <a:extLst>
                    <a:ext uri="{9D8B030D-6E8A-4147-A177-3AD203B41FA5}">
                      <a16:colId xmlns:a16="http://schemas.microsoft.com/office/drawing/2014/main" val="3235808896"/>
                    </a:ext>
                  </a:extLst>
                </a:gridCol>
                <a:gridCol w="1513035">
                  <a:extLst>
                    <a:ext uri="{9D8B030D-6E8A-4147-A177-3AD203B41FA5}">
                      <a16:colId xmlns:a16="http://schemas.microsoft.com/office/drawing/2014/main" val="925613728"/>
                    </a:ext>
                  </a:extLst>
                </a:gridCol>
                <a:gridCol w="1333247">
                  <a:extLst>
                    <a:ext uri="{9D8B030D-6E8A-4147-A177-3AD203B41FA5}">
                      <a16:colId xmlns:a16="http://schemas.microsoft.com/office/drawing/2014/main" val="3482388451"/>
                    </a:ext>
                  </a:extLst>
                </a:gridCol>
                <a:gridCol w="923850">
                  <a:extLst>
                    <a:ext uri="{9D8B030D-6E8A-4147-A177-3AD203B41FA5}">
                      <a16:colId xmlns:a16="http://schemas.microsoft.com/office/drawing/2014/main" val="784061432"/>
                    </a:ext>
                  </a:extLst>
                </a:gridCol>
                <a:gridCol w="2105468">
                  <a:extLst>
                    <a:ext uri="{9D8B030D-6E8A-4147-A177-3AD203B41FA5}">
                      <a16:colId xmlns:a16="http://schemas.microsoft.com/office/drawing/2014/main" val="196610144"/>
                    </a:ext>
                  </a:extLst>
                </a:gridCol>
                <a:gridCol w="1652750">
                  <a:extLst>
                    <a:ext uri="{9D8B030D-6E8A-4147-A177-3AD203B41FA5}">
                      <a16:colId xmlns:a16="http://schemas.microsoft.com/office/drawing/2014/main" val="218314703"/>
                    </a:ext>
                  </a:extLst>
                </a:gridCol>
              </a:tblGrid>
              <a:tr h="704825">
                <a:tc>
                  <a:txBody>
                    <a:bodyPr/>
                    <a:lstStyle/>
                    <a:p>
                      <a:pPr algn="ctr">
                        <a:spcAft>
                          <a:spcPts val="0"/>
                        </a:spcAft>
                      </a:pPr>
                      <a:r>
                        <a:rPr lang="es-CO" sz="1400" b="1">
                          <a:effectLst/>
                          <a:latin typeface="Arial" panose="020B0604020202020204" pitchFamily="34" charset="0"/>
                          <a:ea typeface="Times New Roman" panose="02020603050405020304" pitchFamily="18" charset="0"/>
                          <a:cs typeface="Times New Roman" panose="02020603050405020304" pitchFamily="18" charset="0"/>
                        </a:rPr>
                        <a:t>Modalidad</a:t>
                      </a:r>
                      <a:endParaRPr lang="es-CO" sz="14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spcAft>
                          <a:spcPts val="0"/>
                        </a:spcAft>
                      </a:pPr>
                      <a:r>
                        <a:rPr lang="es-CO" sz="1400" b="1">
                          <a:effectLst/>
                          <a:latin typeface="Arial" panose="020B0604020202020204" pitchFamily="34" charset="0"/>
                          <a:ea typeface="Times New Roman" panose="02020603050405020304" pitchFamily="18" charset="0"/>
                          <a:cs typeface="Times New Roman" panose="02020603050405020304" pitchFamily="18" charset="0"/>
                        </a:rPr>
                        <a:t>Auditoria  Terminada</a:t>
                      </a:r>
                      <a:endParaRPr lang="es-CO" sz="1400">
                        <a:effectLst/>
                        <a:latin typeface="Times New Roman" panose="02020603050405020304" pitchFamily="18" charset="0"/>
                        <a:ea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spcAft>
                          <a:spcPts val="0"/>
                        </a:spcAft>
                      </a:pPr>
                      <a:r>
                        <a:rPr lang="es-CO" sz="1400" b="1" dirty="0">
                          <a:effectLst/>
                          <a:latin typeface="Arial" panose="020B0604020202020204" pitchFamily="34" charset="0"/>
                          <a:ea typeface="Times New Roman" panose="02020603050405020304" pitchFamily="18" charset="0"/>
                          <a:cs typeface="Times New Roman" panose="02020603050405020304" pitchFamily="18" charset="0"/>
                        </a:rPr>
                        <a:t>Hallazgo administrativo</a:t>
                      </a:r>
                      <a:endParaRPr lang="es-CO" sz="1400" dirty="0">
                        <a:effectLst/>
                        <a:latin typeface="Times New Roman" panose="02020603050405020304" pitchFamily="18" charset="0"/>
                        <a:ea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spcAft>
                          <a:spcPts val="0"/>
                        </a:spcAft>
                      </a:pPr>
                      <a:r>
                        <a:rPr lang="es-CO" sz="1400" b="1">
                          <a:effectLst/>
                          <a:latin typeface="Arial" panose="020B0604020202020204" pitchFamily="34" charset="0"/>
                          <a:ea typeface="Times New Roman" panose="02020603050405020304" pitchFamily="18" charset="0"/>
                          <a:cs typeface="Times New Roman" panose="02020603050405020304" pitchFamily="18" charset="0"/>
                        </a:rPr>
                        <a:t>Hallazgo Disciplinario</a:t>
                      </a:r>
                      <a:endParaRPr lang="es-CO" sz="1400">
                        <a:effectLst/>
                        <a:latin typeface="Times New Roman" panose="02020603050405020304" pitchFamily="18" charset="0"/>
                        <a:ea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spcAft>
                          <a:spcPts val="0"/>
                        </a:spcAft>
                      </a:pPr>
                      <a:r>
                        <a:rPr lang="es-CO" sz="1400" b="1">
                          <a:effectLst/>
                          <a:latin typeface="Arial" panose="020B0604020202020204" pitchFamily="34" charset="0"/>
                          <a:ea typeface="Times New Roman" panose="02020603050405020304" pitchFamily="18" charset="0"/>
                          <a:cs typeface="Times New Roman" panose="02020603050405020304" pitchFamily="18" charset="0"/>
                        </a:rPr>
                        <a:t>Hallazgo Fiscal</a:t>
                      </a:r>
                      <a:endParaRPr lang="es-CO" sz="1400">
                        <a:effectLst/>
                        <a:latin typeface="Times New Roman" panose="02020603050405020304" pitchFamily="18" charset="0"/>
                        <a:ea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spcAft>
                          <a:spcPts val="0"/>
                        </a:spcAft>
                      </a:pPr>
                      <a:r>
                        <a:rPr lang="es-CO" sz="1400" b="1">
                          <a:effectLst/>
                          <a:latin typeface="Arial" panose="020B0604020202020204" pitchFamily="34" charset="0"/>
                          <a:ea typeface="Times New Roman" panose="02020603050405020304" pitchFamily="18" charset="0"/>
                          <a:cs typeface="Times New Roman" panose="02020603050405020304" pitchFamily="18" charset="0"/>
                        </a:rPr>
                        <a:t>Valor Presunto Detrimento</a:t>
                      </a:r>
                      <a:endParaRPr lang="es-CO" sz="1400">
                        <a:effectLst/>
                        <a:latin typeface="Times New Roman" panose="02020603050405020304" pitchFamily="18" charset="0"/>
                        <a:ea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spcAft>
                          <a:spcPts val="0"/>
                        </a:spcAft>
                      </a:pPr>
                      <a:r>
                        <a:rPr lang="es-CO"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s-CO" sz="1400" dirty="0">
                        <a:effectLst/>
                        <a:latin typeface="Times New Roman" panose="02020603050405020304" pitchFamily="18" charset="0"/>
                        <a:ea typeface="Times New Roman" panose="02020603050405020304" pitchFamily="18" charset="0"/>
                      </a:endParaRPr>
                    </a:p>
                    <a:p>
                      <a:pPr algn="ctr">
                        <a:spcAft>
                          <a:spcPts val="0"/>
                        </a:spcAft>
                      </a:pPr>
                      <a:r>
                        <a:rPr lang="es-CO" sz="1400" b="1" dirty="0">
                          <a:effectLst/>
                          <a:latin typeface="Arial" panose="020B0604020202020204" pitchFamily="34" charset="0"/>
                          <a:ea typeface="Times New Roman" panose="02020603050405020304" pitchFamily="18" charset="0"/>
                          <a:cs typeface="Times New Roman" panose="02020603050405020304" pitchFamily="18" charset="0"/>
                        </a:rPr>
                        <a:t>Estado</a:t>
                      </a:r>
                      <a:endParaRPr lang="es-CO" sz="1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3508880197"/>
                  </a:ext>
                </a:extLst>
              </a:tr>
              <a:tr h="306395">
                <a:tc>
                  <a:txBody>
                    <a:bodyPr/>
                    <a:lstStyle/>
                    <a:p>
                      <a:pPr algn="just">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Denuncias</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7</a:t>
                      </a:r>
                      <a:endParaRPr lang="es-CO" sz="1800">
                        <a:effectLst/>
                        <a:latin typeface="Times New Roman" panose="02020603050405020304" pitchFamily="18" charset="0"/>
                        <a:ea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7</a:t>
                      </a:r>
                      <a:endParaRPr lang="es-CO" sz="1800">
                        <a:effectLst/>
                        <a:latin typeface="Times New Roman" panose="02020603050405020304" pitchFamily="18" charset="0"/>
                        <a:ea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0</a:t>
                      </a:r>
                      <a:endParaRPr lang="es-CO" sz="1800">
                        <a:effectLst/>
                        <a:latin typeface="Times New Roman" panose="02020603050405020304" pitchFamily="18" charset="0"/>
                        <a:ea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3</a:t>
                      </a:r>
                      <a:endParaRPr lang="es-CO" sz="1800">
                        <a:effectLst/>
                        <a:latin typeface="Times New Roman" panose="02020603050405020304" pitchFamily="18" charset="0"/>
                        <a:ea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s-CO" sz="1800" b="1">
                          <a:effectLst/>
                          <a:latin typeface="Arial" panose="020B0604020202020204" pitchFamily="34" charset="0"/>
                          <a:ea typeface="Times New Roman" panose="02020603050405020304" pitchFamily="18" charset="0"/>
                          <a:cs typeface="Times New Roman" panose="02020603050405020304" pitchFamily="18" charset="0"/>
                        </a:rPr>
                        <a:t>$  1.395.422.281.68   </a:t>
                      </a:r>
                      <a:endParaRPr lang="es-CO" sz="1800">
                        <a:effectLst/>
                        <a:latin typeface="Times New Roman" panose="02020603050405020304" pitchFamily="18" charset="0"/>
                        <a:ea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800" b="1">
                          <a:effectLst/>
                          <a:latin typeface="Arial" panose="020B0604020202020204" pitchFamily="34" charset="0"/>
                          <a:ea typeface="Times New Roman" panose="02020603050405020304" pitchFamily="18" charset="0"/>
                          <a:cs typeface="Times New Roman" panose="02020603050405020304" pitchFamily="18" charset="0"/>
                        </a:rPr>
                        <a:t>Ejecutadas</a:t>
                      </a:r>
                      <a:endParaRPr lang="es-CO" sz="180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2448276"/>
                  </a:ext>
                </a:extLst>
              </a:tr>
              <a:tr h="297075">
                <a:tc>
                  <a:txBody>
                    <a:bodyPr/>
                    <a:lstStyle/>
                    <a:p>
                      <a:pPr algn="ctr">
                        <a:spcAft>
                          <a:spcPts val="0"/>
                        </a:spcAft>
                      </a:pPr>
                      <a:r>
                        <a:rPr lang="es-CO" sz="1800" b="1">
                          <a:effectLst/>
                          <a:latin typeface="Arial" panose="020B0604020202020204" pitchFamily="34" charset="0"/>
                          <a:ea typeface="Times New Roman" panose="02020603050405020304" pitchFamily="18" charset="0"/>
                          <a:cs typeface="Times New Roman" panose="02020603050405020304" pitchFamily="18" charset="0"/>
                        </a:rPr>
                        <a:t>TOTAL</a:t>
                      </a:r>
                      <a:endParaRPr lang="es-CO" sz="18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CO" sz="1800" b="1">
                          <a:effectLst/>
                          <a:latin typeface="Arial" panose="020B0604020202020204" pitchFamily="34" charset="0"/>
                          <a:ea typeface="Times New Roman" panose="02020603050405020304" pitchFamily="18" charset="0"/>
                          <a:cs typeface="Times New Roman" panose="02020603050405020304" pitchFamily="18" charset="0"/>
                        </a:rPr>
                        <a:t>7</a:t>
                      </a:r>
                      <a:endParaRPr lang="es-CO" sz="1800">
                        <a:effectLst/>
                        <a:latin typeface="Times New Roman" panose="02020603050405020304" pitchFamily="18" charset="0"/>
                        <a:ea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7</a:t>
                      </a:r>
                      <a:endParaRPr lang="es-CO" sz="1800">
                        <a:effectLst/>
                        <a:latin typeface="Times New Roman" panose="02020603050405020304" pitchFamily="18" charset="0"/>
                        <a:ea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0</a:t>
                      </a:r>
                      <a:endParaRPr lang="es-CO" sz="1800">
                        <a:effectLst/>
                        <a:latin typeface="Times New Roman" panose="02020603050405020304" pitchFamily="18" charset="0"/>
                        <a:ea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CO" sz="1800">
                          <a:effectLst/>
                          <a:latin typeface="Arial" panose="020B0604020202020204" pitchFamily="34" charset="0"/>
                          <a:ea typeface="Times New Roman" panose="02020603050405020304" pitchFamily="18" charset="0"/>
                          <a:cs typeface="Times New Roman" panose="02020603050405020304" pitchFamily="18" charset="0"/>
                        </a:rPr>
                        <a:t>3</a:t>
                      </a:r>
                      <a:endParaRPr lang="es-CO" sz="1800">
                        <a:effectLst/>
                        <a:latin typeface="Times New Roman" panose="02020603050405020304" pitchFamily="18" charset="0"/>
                        <a:ea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spcAft>
                          <a:spcPts val="0"/>
                        </a:spcAft>
                      </a:pPr>
                      <a:r>
                        <a:rPr lang="es-CO" sz="1800" b="1" dirty="0">
                          <a:effectLst/>
                          <a:latin typeface="Arial" panose="020B0604020202020204" pitchFamily="34" charset="0"/>
                          <a:ea typeface="Times New Roman" panose="02020603050405020304" pitchFamily="18" charset="0"/>
                          <a:cs typeface="Times New Roman" panose="02020603050405020304" pitchFamily="18" charset="0"/>
                        </a:rPr>
                        <a:t>1.395.422.281.68   </a:t>
                      </a:r>
                      <a:endParaRPr lang="es-CO" sz="1800" dirty="0">
                        <a:effectLst/>
                        <a:latin typeface="Times New Roman" panose="02020603050405020304" pitchFamily="18" charset="0"/>
                        <a:ea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CO"/>
                    </a:p>
                  </a:txBody>
                  <a:tcPr/>
                </a:tc>
                <a:extLst>
                  <a:ext uri="{0D108BD9-81ED-4DB2-BD59-A6C34878D82A}">
                    <a16:rowId xmlns:a16="http://schemas.microsoft.com/office/drawing/2014/main" val="757713110"/>
                  </a:ext>
                </a:extLst>
              </a:tr>
            </a:tbl>
          </a:graphicData>
        </a:graphic>
      </p:graphicFrame>
    </p:spTree>
    <p:extLst>
      <p:ext uri="{BB962C8B-B14F-4D97-AF65-F5344CB8AC3E}">
        <p14:creationId xmlns:p14="http://schemas.microsoft.com/office/powerpoint/2010/main" val="170522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35056" y="131054"/>
            <a:ext cx="878808"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1251846" y="5976915"/>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3186426" y="596284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5102255" y="5958445"/>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81" y="601386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564" y="6003012"/>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095" y="6003012"/>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2224" y="5396536"/>
            <a:ext cx="1015198" cy="869686"/>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291575" y="120553"/>
            <a:ext cx="87880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25" name="CuadroTexto 24">
            <a:extLst>
              <a:ext uri="{FF2B5EF4-FFF2-40B4-BE49-F238E27FC236}">
                <a16:creationId xmlns:a16="http://schemas.microsoft.com/office/drawing/2014/main" id="{59076468-F63E-4176-8DF9-5BD6A1D3C7BD}"/>
              </a:ext>
            </a:extLst>
          </p:cNvPr>
          <p:cNvSpPr txBox="1"/>
          <p:nvPr/>
        </p:nvSpPr>
        <p:spPr>
          <a:xfrm>
            <a:off x="2239552" y="379216"/>
            <a:ext cx="8809150" cy="1077218"/>
          </a:xfrm>
          <a:prstGeom prst="rect">
            <a:avLst/>
          </a:prstGeom>
          <a:noFill/>
        </p:spPr>
        <p:txBody>
          <a:bodyPr wrap="square" rtlCol="0">
            <a:spAutoFit/>
          </a:bodyPr>
          <a:lstStyle/>
          <a:p>
            <a:pPr algn="ctr"/>
            <a:r>
              <a:rPr lang="es-CO" sz="3200" i="1" dirty="0">
                <a:solidFill>
                  <a:schemeClr val="accent2"/>
                </a:solidFill>
                <a:latin typeface="Copperplate Gothic Bold" panose="020E0705020206020404" pitchFamily="34" charset="0"/>
              </a:rPr>
              <a:t> Estado de las Etapas del Proceso de Responsabilidad Fiscal </a:t>
            </a:r>
          </a:p>
        </p:txBody>
      </p:sp>
      <p:sp>
        <p:nvSpPr>
          <p:cNvPr id="31" name="Rectángulo 30">
            <a:extLst>
              <a:ext uri="{FF2B5EF4-FFF2-40B4-BE49-F238E27FC236}">
                <a16:creationId xmlns:a16="http://schemas.microsoft.com/office/drawing/2014/main" id="{466D0169-1C56-4CAB-9922-549BAAE86969}"/>
              </a:ext>
            </a:extLst>
          </p:cNvPr>
          <p:cNvSpPr/>
          <p:nvPr/>
        </p:nvSpPr>
        <p:spPr>
          <a:xfrm>
            <a:off x="4813466" y="1330208"/>
            <a:ext cx="3689132"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400" b="1" i="1" u="none" strike="noStrike" kern="0" cap="none" spc="0" normalizeH="0" baseline="0" noProof="0" dirty="0">
                <a:ln>
                  <a:noFill/>
                </a:ln>
                <a:solidFill>
                  <a:schemeClr val="accent6"/>
                </a:solidFill>
                <a:effectLst/>
                <a:uLnTx/>
                <a:uFillTx/>
              </a:rPr>
              <a:t>Vigencia 2019 </a:t>
            </a:r>
          </a:p>
        </p:txBody>
      </p:sp>
      <p:sp>
        <p:nvSpPr>
          <p:cNvPr id="32" name="9 Rectángulo">
            <a:extLst>
              <a:ext uri="{FF2B5EF4-FFF2-40B4-BE49-F238E27FC236}">
                <a16:creationId xmlns:a16="http://schemas.microsoft.com/office/drawing/2014/main" id="{594664E3-81AC-435B-9478-8442E9F72C66}"/>
              </a:ext>
            </a:extLst>
          </p:cNvPr>
          <p:cNvSpPr/>
          <p:nvPr/>
        </p:nvSpPr>
        <p:spPr>
          <a:xfrm>
            <a:off x="6414157" y="5495500"/>
            <a:ext cx="4764767" cy="30777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1" i="1" u="none" strike="noStrike" kern="0" cap="none" spc="0" normalizeH="0" baseline="0" noProof="0" dirty="0">
                <a:ln>
                  <a:noFill/>
                </a:ln>
                <a:solidFill>
                  <a:srgbClr val="44546A">
                    <a:lumMod val="75000"/>
                  </a:srgbClr>
                </a:solidFill>
                <a:effectLst/>
                <a:uLnTx/>
                <a:uFillTx/>
              </a:rPr>
              <a:t>Fuente: Dependencia de Auditoría y Participación Ciudadana</a:t>
            </a:r>
          </a:p>
        </p:txBody>
      </p:sp>
      <p:graphicFrame>
        <p:nvGraphicFramePr>
          <p:cNvPr id="27" name="Tabla 26">
            <a:extLst>
              <a:ext uri="{FF2B5EF4-FFF2-40B4-BE49-F238E27FC236}">
                <a16:creationId xmlns:a16="http://schemas.microsoft.com/office/drawing/2014/main" id="{A079BDFB-F2AD-49E0-A159-FB3724C1AF87}"/>
              </a:ext>
            </a:extLst>
          </p:cNvPr>
          <p:cNvGraphicFramePr>
            <a:graphicFrameLocks noGrp="1"/>
          </p:cNvGraphicFramePr>
          <p:nvPr>
            <p:extLst>
              <p:ext uri="{D42A27DB-BD31-4B8C-83A1-F6EECF244321}">
                <p14:modId xmlns:p14="http://schemas.microsoft.com/office/powerpoint/2010/main" val="3058542235"/>
              </p:ext>
            </p:extLst>
          </p:nvPr>
        </p:nvGraphicFramePr>
        <p:xfrm>
          <a:off x="1729849" y="1889106"/>
          <a:ext cx="9674158" cy="3514843"/>
        </p:xfrm>
        <a:graphic>
          <a:graphicData uri="http://schemas.openxmlformats.org/drawingml/2006/table">
            <a:tbl>
              <a:tblPr/>
              <a:tblGrid>
                <a:gridCol w="2885075">
                  <a:extLst>
                    <a:ext uri="{9D8B030D-6E8A-4147-A177-3AD203B41FA5}">
                      <a16:colId xmlns:a16="http://schemas.microsoft.com/office/drawing/2014/main" val="754982951"/>
                    </a:ext>
                  </a:extLst>
                </a:gridCol>
                <a:gridCol w="1670022">
                  <a:extLst>
                    <a:ext uri="{9D8B030D-6E8A-4147-A177-3AD203B41FA5}">
                      <a16:colId xmlns:a16="http://schemas.microsoft.com/office/drawing/2014/main" val="236127320"/>
                    </a:ext>
                  </a:extLst>
                </a:gridCol>
                <a:gridCol w="2125712">
                  <a:extLst>
                    <a:ext uri="{9D8B030D-6E8A-4147-A177-3AD203B41FA5}">
                      <a16:colId xmlns:a16="http://schemas.microsoft.com/office/drawing/2014/main" val="2495194272"/>
                    </a:ext>
                  </a:extLst>
                </a:gridCol>
                <a:gridCol w="1286996">
                  <a:extLst>
                    <a:ext uri="{9D8B030D-6E8A-4147-A177-3AD203B41FA5}">
                      <a16:colId xmlns:a16="http://schemas.microsoft.com/office/drawing/2014/main" val="668511590"/>
                    </a:ext>
                  </a:extLst>
                </a:gridCol>
                <a:gridCol w="1706353">
                  <a:extLst>
                    <a:ext uri="{9D8B030D-6E8A-4147-A177-3AD203B41FA5}">
                      <a16:colId xmlns:a16="http://schemas.microsoft.com/office/drawing/2014/main" val="1841080139"/>
                    </a:ext>
                  </a:extLst>
                </a:gridCol>
              </a:tblGrid>
              <a:tr h="662190">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600" b="1" dirty="0">
                          <a:effectLst/>
                          <a:latin typeface="Times New Roman" panose="02020603050405020304" pitchFamily="18" charset="0"/>
                          <a:ea typeface="Times New Roman" panose="02020603050405020304" pitchFamily="18" charset="0"/>
                        </a:rPr>
                        <a:t>ETAPA</a:t>
                      </a:r>
                      <a:endParaRPr lang="es-CO" sz="16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400" b="1" dirty="0">
                          <a:effectLst/>
                          <a:latin typeface="Times New Roman" panose="02020603050405020304" pitchFamily="18" charset="0"/>
                          <a:ea typeface="Times New Roman" panose="02020603050405020304" pitchFamily="18" charset="0"/>
                        </a:rPr>
                        <a:t>GOBERNACIÓN DE SAN ANDRÉS</a:t>
                      </a:r>
                      <a:endParaRPr lang="es-CO" sz="14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s-CO"/>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400" b="1" dirty="0">
                          <a:effectLst/>
                          <a:latin typeface="Times New Roman" panose="02020603050405020304" pitchFamily="18" charset="0"/>
                          <a:ea typeface="Times New Roman" panose="02020603050405020304" pitchFamily="18" charset="0"/>
                        </a:rPr>
                        <a:t>ALCALDÍA MUNICIPAL DE PROVIDENCIA</a:t>
                      </a:r>
                      <a:endParaRPr lang="es-CO" sz="14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s-CO"/>
                    </a:p>
                  </a:txBody>
                  <a:tcPr/>
                </a:tc>
                <a:extLst>
                  <a:ext uri="{0D108BD9-81ED-4DB2-BD59-A6C34878D82A}">
                    <a16:rowId xmlns:a16="http://schemas.microsoft.com/office/drawing/2014/main" val="1963878416"/>
                  </a:ext>
                </a:extLst>
              </a:tr>
              <a:tr h="398267">
                <a:tc vMerge="1">
                  <a:txBody>
                    <a:bodyPr/>
                    <a:lstStyle/>
                    <a:p>
                      <a:endParaRPr lang="es-CO"/>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600" b="1" dirty="0">
                          <a:effectLst/>
                          <a:latin typeface="Times New Roman" panose="02020603050405020304" pitchFamily="18" charset="0"/>
                          <a:ea typeface="Times New Roman" panose="02020603050405020304" pitchFamily="18" charset="0"/>
                        </a:rPr>
                        <a:t>PROCESOS</a:t>
                      </a:r>
                      <a:endParaRPr lang="es-CO" sz="16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600" b="1" dirty="0">
                          <a:effectLst/>
                          <a:latin typeface="Times New Roman" panose="02020603050405020304" pitchFamily="18" charset="0"/>
                          <a:ea typeface="Times New Roman" panose="02020603050405020304" pitchFamily="18" charset="0"/>
                        </a:rPr>
                        <a:t>VALORES</a:t>
                      </a:r>
                      <a:endParaRPr lang="es-CO" sz="16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600" b="1" dirty="0">
                          <a:effectLst/>
                          <a:latin typeface="Times New Roman" panose="02020603050405020304" pitchFamily="18" charset="0"/>
                          <a:ea typeface="Times New Roman" panose="02020603050405020304" pitchFamily="18" charset="0"/>
                        </a:rPr>
                        <a:t>PROCESOS</a:t>
                      </a:r>
                      <a:endParaRPr lang="es-CO" sz="16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600" b="1" dirty="0">
                          <a:effectLst/>
                          <a:latin typeface="Times New Roman" panose="02020603050405020304" pitchFamily="18" charset="0"/>
                          <a:ea typeface="Times New Roman" panose="02020603050405020304" pitchFamily="18" charset="0"/>
                        </a:rPr>
                        <a:t>VALORES</a:t>
                      </a:r>
                      <a:endParaRPr lang="es-CO" sz="16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116015531"/>
                  </a:ext>
                </a:extLst>
              </a:tr>
              <a:tr h="4716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s-CO" sz="1400" b="1">
                          <a:effectLst/>
                          <a:latin typeface="Times New Roman" panose="02020603050405020304" pitchFamily="18" charset="0"/>
                          <a:ea typeface="Times New Roman" panose="02020603050405020304" pitchFamily="18" charset="0"/>
                        </a:rPr>
                        <a:t>PROCESOS PRELIMINAR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400">
                          <a:effectLst/>
                          <a:latin typeface="Times New Roman" panose="02020603050405020304" pitchFamily="18" charset="0"/>
                          <a:ea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r>
                        <a:rPr lang="es-CO" sz="1400" dirty="0">
                          <a:effectLst/>
                          <a:latin typeface="Times New Roman" panose="02020603050405020304" pitchFamily="18" charset="0"/>
                          <a:ea typeface="Times New Roman" panose="02020603050405020304" pitchFamily="18" charset="0"/>
                        </a:rPr>
                        <a:t>$              1.240.187.956.00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endParaRPr lang="es-CO" sz="14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endParaRPr lang="es-CO" sz="14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3753830198"/>
                  </a:ext>
                </a:extLst>
              </a:tr>
              <a:tr h="56786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s-CO" sz="1400" b="1" dirty="0">
                          <a:effectLst/>
                          <a:latin typeface="Times New Roman" panose="02020603050405020304" pitchFamily="18" charset="0"/>
                          <a:ea typeface="Times New Roman" panose="02020603050405020304" pitchFamily="18" charset="0"/>
                        </a:rPr>
                        <a:t>PROCESOS DE RESPONSABILIDAD FISCAL.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400" dirty="0">
                          <a:effectLst/>
                          <a:latin typeface="Times New Roman" panose="02020603050405020304" pitchFamily="18" charset="0"/>
                          <a:ea typeface="Times New Roman" panose="02020603050405020304" pitchFamily="18" charset="0"/>
                        </a:rPr>
                        <a:t>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s-CO" sz="1400" dirty="0">
                          <a:effectLst/>
                          <a:latin typeface="Times New Roman" panose="02020603050405020304" pitchFamily="18" charset="0"/>
                          <a:ea typeface="Times New Roman" panose="02020603050405020304" pitchFamily="18" charset="0"/>
                        </a:rPr>
                        <a:t>$            10.573.397.717.00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ES" sz="1400" dirty="0">
                          <a:effectLst/>
                          <a:latin typeface="Times New Roman" panose="02020603050405020304" pitchFamily="18" charset="0"/>
                          <a:ea typeface="Times New Roman" panose="02020603050405020304" pitchFamily="18" charset="0"/>
                        </a:rPr>
                        <a:t>2</a:t>
                      </a:r>
                      <a:endParaRPr lang="es-CO" sz="14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s-CO" sz="1400">
                          <a:effectLst/>
                          <a:latin typeface="Times New Roman" panose="02020603050405020304" pitchFamily="18" charset="0"/>
                          <a:ea typeface="Times New Roman" panose="02020603050405020304" pitchFamily="18" charset="0"/>
                        </a:rPr>
                        <a:t>$      1.205.765.303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602477476"/>
                  </a:ext>
                </a:extLst>
              </a:tr>
              <a:tr h="4716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s-CO" sz="1400" b="1">
                          <a:effectLst/>
                          <a:latin typeface="Times New Roman" panose="02020603050405020304" pitchFamily="18" charset="0"/>
                          <a:ea typeface="Times New Roman" panose="02020603050405020304" pitchFamily="18" charset="0"/>
                        </a:rPr>
                        <a:t>FALLOS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ES" sz="1400" dirty="0">
                          <a:effectLst/>
                          <a:latin typeface="Times New Roman" panose="02020603050405020304" pitchFamily="18" charset="0"/>
                          <a:ea typeface="Times New Roman" panose="02020603050405020304" pitchFamily="18" charset="0"/>
                        </a:rPr>
                        <a:t>3</a:t>
                      </a:r>
                      <a:endParaRPr lang="es-CO" sz="14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s-CO" sz="1400" dirty="0">
                          <a:effectLst/>
                          <a:latin typeface="Times New Roman" panose="02020603050405020304" pitchFamily="18" charset="0"/>
                          <a:ea typeface="Times New Roman" panose="02020603050405020304" pitchFamily="18" charset="0"/>
                        </a:rPr>
                        <a:t>$                  18.646.608.00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ES" sz="1400" dirty="0">
                          <a:effectLst/>
                          <a:latin typeface="Times New Roman" panose="02020603050405020304" pitchFamily="18" charset="0"/>
                          <a:ea typeface="Times New Roman" panose="02020603050405020304" pitchFamily="18" charset="0"/>
                        </a:rPr>
                        <a:t>11</a:t>
                      </a:r>
                      <a:endParaRPr lang="es-CO" sz="14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s-CO" sz="1400" dirty="0">
                          <a:effectLst/>
                          <a:latin typeface="Times New Roman" panose="02020603050405020304" pitchFamily="18" charset="0"/>
                          <a:ea typeface="Times New Roman" panose="02020603050405020304" pitchFamily="18" charset="0"/>
                        </a:rPr>
                        <a:t>$         1.111.212.404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459165097"/>
                  </a:ext>
                </a:extLst>
              </a:tr>
              <a:tr h="4716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s-CO" sz="1400" b="1">
                          <a:effectLst/>
                          <a:latin typeface="Times New Roman" panose="02020603050405020304" pitchFamily="18" charset="0"/>
                          <a:ea typeface="Times New Roman" panose="02020603050405020304" pitchFamily="18" charset="0"/>
                        </a:rPr>
                        <a:t>RECAUDO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400">
                          <a:effectLst/>
                          <a:latin typeface="Times New Roman" panose="02020603050405020304" pitchFamily="18" charset="0"/>
                          <a:ea typeface="Times New Roman" panose="02020603050405020304" pitchFamily="18"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s-CO" sz="1400">
                          <a:effectLst/>
                          <a:latin typeface="Times New Roman" panose="02020603050405020304" pitchFamily="18" charset="0"/>
                          <a:ea typeface="Times New Roman" panose="02020603050405020304" pitchFamily="18" charset="0"/>
                        </a:rPr>
                        <a:t>$                      104.719.200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400">
                          <a:effectLst/>
                          <a:latin typeface="Times New Roman" panose="02020603050405020304" pitchFamily="18" charset="0"/>
                          <a:ea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s-CO" sz="1400">
                          <a:effectLst/>
                          <a:latin typeface="Times New Roman" panose="02020603050405020304" pitchFamily="18" charset="0"/>
                          <a:ea typeface="Times New Roman" panose="02020603050405020304" pitchFamily="18" charset="0"/>
                        </a:rPr>
                        <a:t>$            37.849.455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448693891"/>
                  </a:ext>
                </a:extLst>
              </a:tr>
              <a:tr h="4716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s-CO" sz="1400" b="1" dirty="0">
                          <a:effectLst/>
                          <a:latin typeface="Times New Roman" panose="02020603050405020304" pitchFamily="18" charset="0"/>
                          <a:ea typeface="Times New Roman" panose="02020603050405020304" pitchFamily="18" charset="0"/>
                        </a:rPr>
                        <a:t>COBRO COACTIVO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400" dirty="0">
                          <a:effectLst/>
                          <a:latin typeface="Times New Roman" panose="02020603050405020304" pitchFamily="18" charset="0"/>
                          <a:ea typeface="Times New Roman" panose="02020603050405020304" pitchFamily="18" charset="0"/>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s-CO" sz="1400" dirty="0">
                          <a:effectLst/>
                          <a:latin typeface="Times New Roman" panose="02020603050405020304" pitchFamily="18" charset="0"/>
                          <a:ea typeface="Times New Roman" panose="02020603050405020304" pitchFamily="18" charset="0"/>
                        </a:rPr>
                        <a:t>$                      200.487.862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1400">
                          <a:effectLst/>
                          <a:latin typeface="Times New Roman" panose="02020603050405020304" pitchFamily="18" charset="0"/>
                          <a:ea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s-CO" sz="1400" dirty="0">
                          <a:effectLst/>
                          <a:latin typeface="Times New Roman" panose="02020603050405020304" pitchFamily="18" charset="0"/>
                          <a:ea typeface="Times New Roman" panose="02020603050405020304" pitchFamily="18" charset="0"/>
                        </a:rPr>
                        <a:t>$            65.251.897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849053150"/>
                  </a:ext>
                </a:extLst>
              </a:tr>
            </a:tbl>
          </a:graphicData>
        </a:graphic>
      </p:graphicFrame>
    </p:spTree>
    <p:extLst>
      <p:ext uri="{BB962C8B-B14F-4D97-AF65-F5344CB8AC3E}">
        <p14:creationId xmlns:p14="http://schemas.microsoft.com/office/powerpoint/2010/main" val="142485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par>
                                <p:cTn id="22" presetID="53" presetClass="entr" presetSubtype="16"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diagonales cortadas 2">
            <a:extLst>
              <a:ext uri="{FF2B5EF4-FFF2-40B4-BE49-F238E27FC236}">
                <a16:creationId xmlns:a16="http://schemas.microsoft.com/office/drawing/2014/main" id="{D16857A6-D27D-4177-B57E-7F43B2A2971A}"/>
              </a:ext>
            </a:extLst>
          </p:cNvPr>
          <p:cNvSpPr/>
          <p:nvPr/>
        </p:nvSpPr>
        <p:spPr>
          <a:xfrm>
            <a:off x="0" y="0"/>
            <a:ext cx="12192000" cy="1171739"/>
          </a:xfrm>
          <a:prstGeom prst="snip2Diag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5">
            <a:extLst>
              <a:ext uri="{FF2B5EF4-FFF2-40B4-BE49-F238E27FC236}">
                <a16:creationId xmlns:a16="http://schemas.microsoft.com/office/drawing/2014/main" id="{E92B1156-32DA-47F0-B51A-441A8DC44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322" y="0"/>
            <a:ext cx="4505954" cy="1171739"/>
          </a:xfrm>
          <a:prstGeom prst="rect">
            <a:avLst/>
          </a:prstGeom>
        </p:spPr>
      </p:pic>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3"/>
          <a:stretch>
            <a:fillRect/>
          </a:stretch>
        </p:blipFill>
        <p:spPr>
          <a:xfrm>
            <a:off x="11667744" y="6355079"/>
            <a:ext cx="481626" cy="451143"/>
          </a:xfrm>
          <a:prstGeom prst="rect">
            <a:avLst/>
          </a:prstGeom>
        </p:spPr>
      </p:pic>
      <p:sp>
        <p:nvSpPr>
          <p:cNvPr id="18" name="CuadroTexto 17">
            <a:extLst>
              <a:ext uri="{FF2B5EF4-FFF2-40B4-BE49-F238E27FC236}">
                <a16:creationId xmlns:a16="http://schemas.microsoft.com/office/drawing/2014/main" id="{00C718CB-1E54-4A28-AFBF-07421B9DB2F8}"/>
              </a:ext>
            </a:extLst>
          </p:cNvPr>
          <p:cNvSpPr txBox="1"/>
          <p:nvPr/>
        </p:nvSpPr>
        <p:spPr>
          <a:xfrm>
            <a:off x="689374" y="419341"/>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2623954" y="405273"/>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4539783" y="400871"/>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835" y="458688"/>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7092" y="445438"/>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9623" y="445438"/>
            <a:ext cx="370160" cy="225385"/>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a:extLst>
              <a:ext uri="{FF2B5EF4-FFF2-40B4-BE49-F238E27FC236}">
                <a16:creationId xmlns:a16="http://schemas.microsoft.com/office/drawing/2014/main" id="{1CB450CB-F099-4A52-BB75-7CE1B69BCE83}"/>
              </a:ext>
            </a:extLst>
          </p:cNvPr>
          <p:cNvSpPr/>
          <p:nvPr/>
        </p:nvSpPr>
        <p:spPr>
          <a:xfrm>
            <a:off x="827165" y="2612681"/>
            <a:ext cx="4090723" cy="1754326"/>
          </a:xfrm>
          <a:prstGeom prst="rect">
            <a:avLst/>
          </a:prstGeom>
        </p:spPr>
        <p:txBody>
          <a:bodyPr wrap="squar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ES" sz="5400" b="1" i="0" u="none" strike="noStrike" kern="0" cap="none" spc="0" normalizeH="0" baseline="0" noProof="0" dirty="0">
                <a:ln>
                  <a:noFill/>
                </a:ln>
                <a:solidFill>
                  <a:schemeClr val="accent4"/>
                </a:solidFill>
                <a:effectLst/>
                <a:uLnTx/>
                <a:uFillTx/>
              </a:rPr>
              <a:t>Objetivos</a:t>
            </a:r>
            <a:r>
              <a:rPr kumimoji="0" lang="es-ES" sz="5400" b="1" i="0" u="none" strike="noStrike" kern="0" cap="none" spc="0" normalizeH="0" noProof="0" dirty="0">
                <a:ln>
                  <a:noFill/>
                </a:ln>
                <a:solidFill>
                  <a:schemeClr val="accent4"/>
                </a:solidFill>
                <a:effectLst/>
                <a:uLnTx/>
                <a:uFillTx/>
              </a:rPr>
              <a:t> Estratégicos</a:t>
            </a:r>
          </a:p>
        </p:txBody>
      </p:sp>
      <p:sp>
        <p:nvSpPr>
          <p:cNvPr id="25" name="Flecha: cheurón 24">
            <a:extLst>
              <a:ext uri="{FF2B5EF4-FFF2-40B4-BE49-F238E27FC236}">
                <a16:creationId xmlns:a16="http://schemas.microsoft.com/office/drawing/2014/main" id="{5D0E5D08-222D-4527-9438-13FA7A26B2C6}"/>
              </a:ext>
            </a:extLst>
          </p:cNvPr>
          <p:cNvSpPr/>
          <p:nvPr/>
        </p:nvSpPr>
        <p:spPr>
          <a:xfrm>
            <a:off x="4332275" y="2548272"/>
            <a:ext cx="1171226" cy="2315276"/>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26" name="Flecha: cheurón 25">
            <a:extLst>
              <a:ext uri="{FF2B5EF4-FFF2-40B4-BE49-F238E27FC236}">
                <a16:creationId xmlns:a16="http://schemas.microsoft.com/office/drawing/2014/main" id="{083E4B03-C570-4D34-8153-48E18E4421D0}"/>
              </a:ext>
            </a:extLst>
          </p:cNvPr>
          <p:cNvSpPr/>
          <p:nvPr/>
        </p:nvSpPr>
        <p:spPr>
          <a:xfrm>
            <a:off x="4686309" y="2551837"/>
            <a:ext cx="1074178" cy="2315276"/>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pic>
        <p:nvPicPr>
          <p:cNvPr id="16" name="Imagen 15">
            <a:extLst>
              <a:ext uri="{FF2B5EF4-FFF2-40B4-BE49-F238E27FC236}">
                <a16:creationId xmlns:a16="http://schemas.microsoft.com/office/drawing/2014/main" id="{4F7F4BF4-3B9D-431B-B282-C97EE6F68604}"/>
              </a:ext>
            </a:extLst>
          </p:cNvPr>
          <p:cNvPicPr>
            <a:picLocks noChangeAspect="1"/>
          </p:cNvPicPr>
          <p:nvPr/>
        </p:nvPicPr>
        <p:blipFill rotWithShape="1">
          <a:blip r:embed="rId7">
            <a:extLst>
              <a:ext uri="{28A0092B-C50C-407E-A947-70E740481C1C}">
                <a14:useLocalDpi xmlns:a14="http://schemas.microsoft.com/office/drawing/2010/main" val="0"/>
              </a:ext>
            </a:extLst>
          </a:blip>
          <a:srcRect t="90990" r="50000" b="1179"/>
          <a:stretch/>
        </p:blipFill>
        <p:spPr>
          <a:xfrm>
            <a:off x="5760487" y="5174995"/>
            <a:ext cx="6212554" cy="940904"/>
          </a:xfrm>
          <a:prstGeom prst="rect">
            <a:avLst/>
          </a:prstGeom>
        </p:spPr>
      </p:pic>
      <p:pic>
        <p:nvPicPr>
          <p:cNvPr id="27" name="Imagen 26">
            <a:extLst>
              <a:ext uri="{FF2B5EF4-FFF2-40B4-BE49-F238E27FC236}">
                <a16:creationId xmlns:a16="http://schemas.microsoft.com/office/drawing/2014/main" id="{948CB229-B16A-41E7-9A07-D2988AB143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8549" y="1711494"/>
            <a:ext cx="6204492" cy="3467664"/>
          </a:xfrm>
          <a:prstGeom prst="rect">
            <a:avLst/>
          </a:prstGeom>
        </p:spPr>
      </p:pic>
      <p:sp>
        <p:nvSpPr>
          <p:cNvPr id="28" name="Rectángulo: esquinas redondeadas 27">
            <a:extLst>
              <a:ext uri="{FF2B5EF4-FFF2-40B4-BE49-F238E27FC236}">
                <a16:creationId xmlns:a16="http://schemas.microsoft.com/office/drawing/2014/main" id="{5A876610-1157-42C7-BA51-9927641535FD}"/>
              </a:ext>
            </a:extLst>
          </p:cNvPr>
          <p:cNvSpPr/>
          <p:nvPr/>
        </p:nvSpPr>
        <p:spPr>
          <a:xfrm>
            <a:off x="8317175" y="713027"/>
            <a:ext cx="2894164" cy="307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O" sz="1000" b="1" i="1" spc="50" dirty="0">
                <a:solidFill>
                  <a:schemeClr val="accent6"/>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1000" dirty="0">
              <a:solidFill>
                <a:schemeClr val="accent6"/>
              </a:solidFill>
            </a:endParaRPr>
          </a:p>
        </p:txBody>
      </p:sp>
      <p:sp>
        <p:nvSpPr>
          <p:cNvPr id="29" name="Rectángulo 28">
            <a:extLst>
              <a:ext uri="{FF2B5EF4-FFF2-40B4-BE49-F238E27FC236}">
                <a16:creationId xmlns:a16="http://schemas.microsoft.com/office/drawing/2014/main" id="{EE0A5AD7-AEEA-4DE3-ACCD-BD1D548BCC84}"/>
              </a:ext>
            </a:extLst>
          </p:cNvPr>
          <p:cNvSpPr/>
          <p:nvPr/>
        </p:nvSpPr>
        <p:spPr>
          <a:xfrm>
            <a:off x="1606101" y="3976048"/>
            <a:ext cx="2563522" cy="923330"/>
          </a:xfrm>
          <a:prstGeom prst="rect">
            <a:avLst/>
          </a:prstGeom>
        </p:spPr>
        <p:txBody>
          <a:bodyPr wrap="none">
            <a:spAutoFit/>
          </a:bodyPr>
          <a:lstStyle/>
          <a:p>
            <a:pPr lvl="0" algn="ctr">
              <a:spcBef>
                <a:spcPct val="0"/>
              </a:spcBef>
              <a:defRPr/>
            </a:pPr>
            <a:r>
              <a:rPr lang="es-ES" sz="3600" b="1" kern="0" dirty="0">
                <a:solidFill>
                  <a:schemeClr val="accent6"/>
                </a:solidFill>
              </a:rPr>
              <a:t>2020 - 2021</a:t>
            </a:r>
            <a:r>
              <a:rPr lang="es-ES" sz="5400" b="1" kern="0" dirty="0">
                <a:solidFill>
                  <a:schemeClr val="accent6"/>
                </a:solidFill>
              </a:rPr>
              <a:t> </a:t>
            </a:r>
            <a:endParaRPr lang="es-CO" sz="5400" b="1" kern="0" dirty="0">
              <a:solidFill>
                <a:schemeClr val="accent6"/>
              </a:solidFill>
            </a:endParaRPr>
          </a:p>
        </p:txBody>
      </p:sp>
    </p:spTree>
    <p:extLst>
      <p:ext uri="{BB962C8B-B14F-4D97-AF65-F5344CB8AC3E}">
        <p14:creationId xmlns:p14="http://schemas.microsoft.com/office/powerpoint/2010/main" val="141948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diagonales cortadas 2">
            <a:extLst>
              <a:ext uri="{FF2B5EF4-FFF2-40B4-BE49-F238E27FC236}">
                <a16:creationId xmlns:a16="http://schemas.microsoft.com/office/drawing/2014/main" id="{D16857A6-D27D-4177-B57E-7F43B2A2971A}"/>
              </a:ext>
            </a:extLst>
          </p:cNvPr>
          <p:cNvSpPr/>
          <p:nvPr/>
        </p:nvSpPr>
        <p:spPr>
          <a:xfrm>
            <a:off x="0" y="0"/>
            <a:ext cx="12192000" cy="1171739"/>
          </a:xfrm>
          <a:prstGeom prst="snip2Diag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5">
            <a:extLst>
              <a:ext uri="{FF2B5EF4-FFF2-40B4-BE49-F238E27FC236}">
                <a16:creationId xmlns:a16="http://schemas.microsoft.com/office/drawing/2014/main" id="{E92B1156-32DA-47F0-B51A-441A8DC44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322" y="0"/>
            <a:ext cx="4505954" cy="1171739"/>
          </a:xfrm>
          <a:prstGeom prst="rect">
            <a:avLst/>
          </a:prstGeom>
        </p:spPr>
      </p:pic>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3"/>
          <a:stretch>
            <a:fillRect/>
          </a:stretch>
        </p:blipFill>
        <p:spPr>
          <a:xfrm>
            <a:off x="11667744" y="6355079"/>
            <a:ext cx="481626" cy="451143"/>
          </a:xfrm>
          <a:prstGeom prst="rect">
            <a:avLst/>
          </a:prstGeom>
        </p:spPr>
      </p:pic>
      <p:sp>
        <p:nvSpPr>
          <p:cNvPr id="18" name="CuadroTexto 17">
            <a:extLst>
              <a:ext uri="{FF2B5EF4-FFF2-40B4-BE49-F238E27FC236}">
                <a16:creationId xmlns:a16="http://schemas.microsoft.com/office/drawing/2014/main" id="{00C718CB-1E54-4A28-AFBF-07421B9DB2F8}"/>
              </a:ext>
            </a:extLst>
          </p:cNvPr>
          <p:cNvSpPr txBox="1"/>
          <p:nvPr/>
        </p:nvSpPr>
        <p:spPr>
          <a:xfrm>
            <a:off x="689374" y="419341"/>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2623954" y="405273"/>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4539783" y="400871"/>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835" y="458688"/>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7092" y="445438"/>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9623" y="445438"/>
            <a:ext cx="370160" cy="2253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a:extLst>
              <a:ext uri="{FF2B5EF4-FFF2-40B4-BE49-F238E27FC236}">
                <a16:creationId xmlns:a16="http://schemas.microsoft.com/office/drawing/2014/main" id="{B438C025-3517-4639-8D00-F434CC22C6B5}"/>
              </a:ext>
            </a:extLst>
          </p:cNvPr>
          <p:cNvGraphicFramePr/>
          <p:nvPr>
            <p:extLst>
              <p:ext uri="{D42A27DB-BD31-4B8C-83A1-F6EECF244321}">
                <p14:modId xmlns:p14="http://schemas.microsoft.com/office/powerpoint/2010/main" val="363583177"/>
              </p:ext>
            </p:extLst>
          </p:nvPr>
        </p:nvGraphicFramePr>
        <p:xfrm>
          <a:off x="-239148" y="1637959"/>
          <a:ext cx="11767424" cy="44306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4" name="Rectángulo: esquinas redondeadas 23">
            <a:extLst>
              <a:ext uri="{FF2B5EF4-FFF2-40B4-BE49-F238E27FC236}">
                <a16:creationId xmlns:a16="http://schemas.microsoft.com/office/drawing/2014/main" id="{E255A95D-BF6B-4E01-9E23-876011A5A832}"/>
              </a:ext>
            </a:extLst>
          </p:cNvPr>
          <p:cNvSpPr/>
          <p:nvPr/>
        </p:nvSpPr>
        <p:spPr>
          <a:xfrm>
            <a:off x="8317175" y="713027"/>
            <a:ext cx="2894164" cy="307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O" sz="1000" b="1" i="1" spc="50" dirty="0">
                <a:solidFill>
                  <a:schemeClr val="accent6"/>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1000" dirty="0">
              <a:solidFill>
                <a:schemeClr val="accent6"/>
              </a:solidFill>
            </a:endParaRPr>
          </a:p>
        </p:txBody>
      </p:sp>
    </p:spTree>
    <p:extLst>
      <p:ext uri="{BB962C8B-B14F-4D97-AF65-F5344CB8AC3E}">
        <p14:creationId xmlns:p14="http://schemas.microsoft.com/office/powerpoint/2010/main" val="12833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diagonales cortadas 2">
            <a:extLst>
              <a:ext uri="{FF2B5EF4-FFF2-40B4-BE49-F238E27FC236}">
                <a16:creationId xmlns:a16="http://schemas.microsoft.com/office/drawing/2014/main" id="{D16857A6-D27D-4177-B57E-7F43B2A2971A}"/>
              </a:ext>
            </a:extLst>
          </p:cNvPr>
          <p:cNvSpPr/>
          <p:nvPr/>
        </p:nvSpPr>
        <p:spPr>
          <a:xfrm>
            <a:off x="0" y="0"/>
            <a:ext cx="12192000" cy="1171739"/>
          </a:xfrm>
          <a:prstGeom prst="snip2Diag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5">
            <a:extLst>
              <a:ext uri="{FF2B5EF4-FFF2-40B4-BE49-F238E27FC236}">
                <a16:creationId xmlns:a16="http://schemas.microsoft.com/office/drawing/2014/main" id="{E92B1156-32DA-47F0-B51A-441A8DC44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322" y="0"/>
            <a:ext cx="4505954" cy="1171739"/>
          </a:xfrm>
          <a:prstGeom prst="rect">
            <a:avLst/>
          </a:prstGeom>
        </p:spPr>
      </p:pic>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3"/>
          <a:stretch>
            <a:fillRect/>
          </a:stretch>
        </p:blipFill>
        <p:spPr>
          <a:xfrm>
            <a:off x="11667744" y="6355079"/>
            <a:ext cx="481626" cy="451143"/>
          </a:xfrm>
          <a:prstGeom prst="rect">
            <a:avLst/>
          </a:prstGeom>
        </p:spPr>
      </p:pic>
      <p:sp>
        <p:nvSpPr>
          <p:cNvPr id="18" name="CuadroTexto 17">
            <a:extLst>
              <a:ext uri="{FF2B5EF4-FFF2-40B4-BE49-F238E27FC236}">
                <a16:creationId xmlns:a16="http://schemas.microsoft.com/office/drawing/2014/main" id="{00C718CB-1E54-4A28-AFBF-07421B9DB2F8}"/>
              </a:ext>
            </a:extLst>
          </p:cNvPr>
          <p:cNvSpPr txBox="1"/>
          <p:nvPr/>
        </p:nvSpPr>
        <p:spPr>
          <a:xfrm>
            <a:off x="689374" y="419341"/>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2623954" y="405273"/>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4539783" y="400871"/>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835" y="458688"/>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7092" y="445438"/>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9623" y="445438"/>
            <a:ext cx="370160" cy="225385"/>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upo 26">
            <a:extLst>
              <a:ext uri="{FF2B5EF4-FFF2-40B4-BE49-F238E27FC236}">
                <a16:creationId xmlns:a16="http://schemas.microsoft.com/office/drawing/2014/main" id="{C544BBDD-82A7-46B2-84E3-B89091A3482F}"/>
              </a:ext>
            </a:extLst>
          </p:cNvPr>
          <p:cNvGrpSpPr/>
          <p:nvPr/>
        </p:nvGrpSpPr>
        <p:grpSpPr>
          <a:xfrm>
            <a:off x="802476" y="1617176"/>
            <a:ext cx="9973994" cy="915009"/>
            <a:chOff x="3290911" y="346787"/>
            <a:chExt cx="8369041" cy="628462"/>
          </a:xfrm>
        </p:grpSpPr>
        <p:sp>
          <p:nvSpPr>
            <p:cNvPr id="28" name="Flecha: pentágono 27">
              <a:extLst>
                <a:ext uri="{FF2B5EF4-FFF2-40B4-BE49-F238E27FC236}">
                  <a16:creationId xmlns:a16="http://schemas.microsoft.com/office/drawing/2014/main" id="{91782FED-D3F1-4A71-BB20-00C2FE583F36}"/>
                </a:ext>
              </a:extLst>
            </p:cNvPr>
            <p:cNvSpPr/>
            <p:nvPr/>
          </p:nvSpPr>
          <p:spPr>
            <a:xfrm rot="10800000">
              <a:off x="3290911" y="346787"/>
              <a:ext cx="8369041" cy="628462"/>
            </a:xfrm>
            <a:prstGeom prst="homePlate">
              <a:avLst/>
            </a:pr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Flecha: pentágono 4">
              <a:extLst>
                <a:ext uri="{FF2B5EF4-FFF2-40B4-BE49-F238E27FC236}">
                  <a16:creationId xmlns:a16="http://schemas.microsoft.com/office/drawing/2014/main" id="{44119EAA-276F-4AB3-B1FE-C625F6A1DC07}"/>
                </a:ext>
              </a:extLst>
            </p:cNvPr>
            <p:cNvSpPr txBox="1"/>
            <p:nvPr/>
          </p:nvSpPr>
          <p:spPr>
            <a:xfrm rot="21600000">
              <a:off x="3448026" y="346787"/>
              <a:ext cx="8211926" cy="628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7135" tIns="68580" rIns="128016" bIns="68580" numCol="1" spcCol="1270" anchor="ctr" anchorCtr="0">
              <a:noAutofit/>
            </a:bodyPr>
            <a:lstStyle/>
            <a:p>
              <a:pPr marL="0" lvl="0" indent="0" algn="ctr" defTabSz="800100">
                <a:lnSpc>
                  <a:spcPct val="90000"/>
                </a:lnSpc>
                <a:spcBef>
                  <a:spcPct val="0"/>
                </a:spcBef>
                <a:spcAft>
                  <a:spcPct val="35000"/>
                </a:spcAft>
                <a:buFont typeface="+mj-lt"/>
                <a:buNone/>
              </a:pPr>
              <a:r>
                <a:rPr lang="es-CO" sz="2400" b="1" kern="1200" dirty="0"/>
                <a:t>ASEGURAR EL FUNCIONAMIENTO E IMPULSAR EL FORTALECIMIENTO INSTITUCIONAL</a:t>
              </a:r>
              <a:endParaRPr lang="es-CO" sz="2400" kern="1200" dirty="0"/>
            </a:p>
          </p:txBody>
        </p:sp>
      </p:grpSp>
      <p:sp>
        <p:nvSpPr>
          <p:cNvPr id="5" name="Rectángulo 4">
            <a:extLst>
              <a:ext uri="{FF2B5EF4-FFF2-40B4-BE49-F238E27FC236}">
                <a16:creationId xmlns:a16="http://schemas.microsoft.com/office/drawing/2014/main" id="{3E47E2B6-3BA0-47E5-B477-C9265B896D07}"/>
              </a:ext>
            </a:extLst>
          </p:cNvPr>
          <p:cNvSpPr/>
          <p:nvPr/>
        </p:nvSpPr>
        <p:spPr>
          <a:xfrm>
            <a:off x="1081620" y="2682272"/>
            <a:ext cx="9741999" cy="1877437"/>
          </a:xfrm>
          <a:prstGeom prst="rect">
            <a:avLst/>
          </a:prstGeom>
        </p:spPr>
        <p:txBody>
          <a:bodyPr wrap="square">
            <a:spAutoFit/>
          </a:bodyPr>
          <a:lstStyle/>
          <a:p>
            <a:pPr marL="285750" indent="-285750">
              <a:buFont typeface="Arial" panose="020B0604020202020204" pitchFamily="34" charset="0"/>
              <a:buChar char="•"/>
            </a:pPr>
            <a:r>
              <a:rPr lang="es-CO" sz="2000" dirty="0">
                <a:ea typeface="Calibri" panose="020F0502020204030204" pitchFamily="34" charset="0"/>
              </a:rPr>
              <a:t>Ejecutar responsablemente los  recursos financieros, tecnológicos y físicos con eficiencia y eficacia.</a:t>
            </a:r>
          </a:p>
          <a:p>
            <a:pPr marL="285750" indent="-285750">
              <a:buFont typeface="Arial" panose="020B0604020202020204" pitchFamily="34" charset="0"/>
              <a:buChar char="•"/>
            </a:pPr>
            <a:endParaRPr lang="es-ES" sz="800" dirty="0"/>
          </a:p>
          <a:p>
            <a:pPr marL="285750" indent="-285750">
              <a:buFont typeface="Arial" panose="020B0604020202020204" pitchFamily="34" charset="0"/>
              <a:buChar char="•"/>
            </a:pPr>
            <a:r>
              <a:rPr lang="es-ES" sz="2000" dirty="0"/>
              <a:t>Mantener y asegurar la plataforma tecnológica.</a:t>
            </a:r>
          </a:p>
          <a:p>
            <a:pPr marL="285750" indent="-285750">
              <a:buFont typeface="Arial" panose="020B0604020202020204" pitchFamily="34" charset="0"/>
              <a:buChar char="•"/>
            </a:pPr>
            <a:endParaRPr lang="es-ES" sz="800" dirty="0"/>
          </a:p>
          <a:p>
            <a:pPr marL="285750" indent="-285750">
              <a:buFont typeface="Arial" panose="020B0604020202020204" pitchFamily="34" charset="0"/>
              <a:buChar char="•"/>
            </a:pPr>
            <a:r>
              <a:rPr lang="es-ES" sz="2000" dirty="0"/>
              <a:t>Emplear mejoras a instrumentos propios de la institución y fortalecer el sistema integrado de gestión conservando la certificación de calidad.</a:t>
            </a:r>
            <a:endParaRPr lang="es-CO" sz="2000" dirty="0"/>
          </a:p>
        </p:txBody>
      </p:sp>
      <p:grpSp>
        <p:nvGrpSpPr>
          <p:cNvPr id="30" name="Grupo 29">
            <a:extLst>
              <a:ext uri="{FF2B5EF4-FFF2-40B4-BE49-F238E27FC236}">
                <a16:creationId xmlns:a16="http://schemas.microsoft.com/office/drawing/2014/main" id="{90013281-3A0B-4EF9-9177-58F053309649}"/>
              </a:ext>
            </a:extLst>
          </p:cNvPr>
          <p:cNvGrpSpPr/>
          <p:nvPr/>
        </p:nvGrpSpPr>
        <p:grpSpPr>
          <a:xfrm>
            <a:off x="4471836" y="4395842"/>
            <a:ext cx="1498352" cy="1360447"/>
            <a:chOff x="1214966" y="106775"/>
            <a:chExt cx="950191" cy="950191"/>
          </a:xfrm>
          <a:solidFill>
            <a:schemeClr val="accent6"/>
          </a:solidFill>
        </p:grpSpPr>
        <p:sp>
          <p:nvSpPr>
            <p:cNvPr id="31" name="Forma 30">
              <a:extLst>
                <a:ext uri="{FF2B5EF4-FFF2-40B4-BE49-F238E27FC236}">
                  <a16:creationId xmlns:a16="http://schemas.microsoft.com/office/drawing/2014/main" id="{1E2A99EB-3A80-4A81-AFC7-9442D0827843}"/>
                </a:ext>
              </a:extLst>
            </p:cNvPr>
            <p:cNvSpPr/>
            <p:nvPr/>
          </p:nvSpPr>
          <p:spPr>
            <a:xfrm rot="20700000">
              <a:off x="1214966" y="106775"/>
              <a:ext cx="950191" cy="95019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Forma 4">
              <a:extLst>
                <a:ext uri="{FF2B5EF4-FFF2-40B4-BE49-F238E27FC236}">
                  <a16:creationId xmlns:a16="http://schemas.microsoft.com/office/drawing/2014/main" id="{49C54979-ACC0-493E-B349-184DD52D708D}"/>
                </a:ext>
              </a:extLst>
            </p:cNvPr>
            <p:cNvSpPr txBox="1"/>
            <p:nvPr/>
          </p:nvSpPr>
          <p:spPr>
            <a:xfrm>
              <a:off x="1423371" y="315180"/>
              <a:ext cx="533381" cy="5333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CO" sz="1400" kern="1200"/>
            </a:p>
          </p:txBody>
        </p:sp>
      </p:grpSp>
      <p:grpSp>
        <p:nvGrpSpPr>
          <p:cNvPr id="33" name="Grupo 32">
            <a:extLst>
              <a:ext uri="{FF2B5EF4-FFF2-40B4-BE49-F238E27FC236}">
                <a16:creationId xmlns:a16="http://schemas.microsoft.com/office/drawing/2014/main" id="{27F6459A-0462-4095-9549-D1A3E2360EAC}"/>
              </a:ext>
            </a:extLst>
          </p:cNvPr>
          <p:cNvGrpSpPr/>
          <p:nvPr/>
        </p:nvGrpSpPr>
        <p:grpSpPr>
          <a:xfrm>
            <a:off x="5716997" y="4748668"/>
            <a:ext cx="1831629" cy="1504263"/>
            <a:chOff x="0" y="1091007"/>
            <a:chExt cx="1333454" cy="1333454"/>
          </a:xfrm>
          <a:solidFill>
            <a:schemeClr val="accent4">
              <a:lumMod val="60000"/>
              <a:lumOff val="40000"/>
            </a:schemeClr>
          </a:solidFill>
        </p:grpSpPr>
        <p:sp>
          <p:nvSpPr>
            <p:cNvPr id="34" name="Forma 33">
              <a:extLst>
                <a:ext uri="{FF2B5EF4-FFF2-40B4-BE49-F238E27FC236}">
                  <a16:creationId xmlns:a16="http://schemas.microsoft.com/office/drawing/2014/main" id="{7923F005-B236-414A-90F8-C84A9AB8957B}"/>
                </a:ext>
              </a:extLst>
            </p:cNvPr>
            <p:cNvSpPr/>
            <p:nvPr/>
          </p:nvSpPr>
          <p:spPr>
            <a:xfrm>
              <a:off x="0" y="1091007"/>
              <a:ext cx="1333454" cy="1333454"/>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Forma 4">
              <a:extLst>
                <a:ext uri="{FF2B5EF4-FFF2-40B4-BE49-F238E27FC236}">
                  <a16:creationId xmlns:a16="http://schemas.microsoft.com/office/drawing/2014/main" id="{74F5DA87-4D0A-41AA-B588-4F4BF0B8E5DD}"/>
                </a:ext>
              </a:extLst>
            </p:cNvPr>
            <p:cNvSpPr txBox="1"/>
            <p:nvPr/>
          </p:nvSpPr>
          <p:spPr>
            <a:xfrm>
              <a:off x="268084" y="1403362"/>
              <a:ext cx="797286" cy="6854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s-CO" sz="2100" kern="1200"/>
            </a:p>
          </p:txBody>
        </p:sp>
      </p:grpSp>
      <p:grpSp>
        <p:nvGrpSpPr>
          <p:cNvPr id="36" name="Grupo 35">
            <a:extLst>
              <a:ext uri="{FF2B5EF4-FFF2-40B4-BE49-F238E27FC236}">
                <a16:creationId xmlns:a16="http://schemas.microsoft.com/office/drawing/2014/main" id="{C3873014-B3DB-4EC2-A996-89D961A192C2}"/>
              </a:ext>
            </a:extLst>
          </p:cNvPr>
          <p:cNvGrpSpPr/>
          <p:nvPr/>
        </p:nvGrpSpPr>
        <p:grpSpPr>
          <a:xfrm>
            <a:off x="3519327" y="5087594"/>
            <a:ext cx="1333454" cy="1333454"/>
            <a:chOff x="0" y="1091007"/>
            <a:chExt cx="1333454" cy="1333454"/>
          </a:xfrm>
        </p:grpSpPr>
        <p:sp>
          <p:nvSpPr>
            <p:cNvPr id="37" name="Forma 36">
              <a:extLst>
                <a:ext uri="{FF2B5EF4-FFF2-40B4-BE49-F238E27FC236}">
                  <a16:creationId xmlns:a16="http://schemas.microsoft.com/office/drawing/2014/main" id="{83E091B9-FC33-44BF-8F99-9DBF04BAADC5}"/>
                </a:ext>
              </a:extLst>
            </p:cNvPr>
            <p:cNvSpPr/>
            <p:nvPr/>
          </p:nvSpPr>
          <p:spPr>
            <a:xfrm>
              <a:off x="0" y="1091007"/>
              <a:ext cx="1333454" cy="1333454"/>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Forma 4">
              <a:extLst>
                <a:ext uri="{FF2B5EF4-FFF2-40B4-BE49-F238E27FC236}">
                  <a16:creationId xmlns:a16="http://schemas.microsoft.com/office/drawing/2014/main" id="{B18C49D9-B652-4166-BECD-D30A2DE537A1}"/>
                </a:ext>
              </a:extLst>
            </p:cNvPr>
            <p:cNvSpPr txBox="1"/>
            <p:nvPr/>
          </p:nvSpPr>
          <p:spPr>
            <a:xfrm>
              <a:off x="268084" y="1403362"/>
              <a:ext cx="797286" cy="685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s-CO" sz="2100" kern="1200"/>
            </a:p>
          </p:txBody>
        </p:sp>
      </p:grpSp>
      <p:sp>
        <p:nvSpPr>
          <p:cNvPr id="39" name="Rectángulo 38">
            <a:extLst>
              <a:ext uri="{FF2B5EF4-FFF2-40B4-BE49-F238E27FC236}">
                <a16:creationId xmlns:a16="http://schemas.microsoft.com/office/drawing/2014/main" id="{00D8E8C2-3C4C-4F28-A4D5-0C586FD180F2}"/>
              </a:ext>
            </a:extLst>
          </p:cNvPr>
          <p:cNvSpPr/>
          <p:nvPr/>
        </p:nvSpPr>
        <p:spPr>
          <a:xfrm>
            <a:off x="6196158" y="5227069"/>
            <a:ext cx="1333454" cy="415498"/>
          </a:xfrm>
          <a:prstGeom prst="rect">
            <a:avLst/>
          </a:prstGeom>
        </p:spPr>
        <p:txBody>
          <a:bodyPr wrap="square">
            <a:spAutoFit/>
          </a:bodyPr>
          <a:lstStyle/>
          <a:p>
            <a:r>
              <a:rPr lang="es-CO" sz="1050" dirty="0">
                <a:latin typeface="Arial" panose="020B0604020202020204" pitchFamily="34" charset="0"/>
                <a:ea typeface="Calibri" panose="020F0502020204030204" pitchFamily="34" charset="0"/>
                <a:cs typeface="Times New Roman" panose="02020603050405020304" pitchFamily="18" charset="0"/>
              </a:rPr>
              <a:t>Planeación Institucional</a:t>
            </a:r>
            <a:endParaRPr lang="es-CO" sz="1050" dirty="0"/>
          </a:p>
        </p:txBody>
      </p:sp>
      <p:sp>
        <p:nvSpPr>
          <p:cNvPr id="40" name="Rectángulo 39">
            <a:extLst>
              <a:ext uri="{FF2B5EF4-FFF2-40B4-BE49-F238E27FC236}">
                <a16:creationId xmlns:a16="http://schemas.microsoft.com/office/drawing/2014/main" id="{DF31580F-B368-4571-9AA1-EE2B789BF945}"/>
              </a:ext>
            </a:extLst>
          </p:cNvPr>
          <p:cNvSpPr/>
          <p:nvPr/>
        </p:nvSpPr>
        <p:spPr>
          <a:xfrm>
            <a:off x="4656076" y="4844585"/>
            <a:ext cx="1156482" cy="415498"/>
          </a:xfrm>
          <a:prstGeom prst="rect">
            <a:avLst/>
          </a:prstGeom>
        </p:spPr>
        <p:txBody>
          <a:bodyPr wrap="square">
            <a:spAutoFit/>
          </a:bodyPr>
          <a:lstStyle/>
          <a:p>
            <a:pPr algn="ctr"/>
            <a:r>
              <a:rPr lang="es-CO" sz="1050" dirty="0">
                <a:latin typeface="Arial" panose="020B0604020202020204" pitchFamily="34" charset="0"/>
                <a:ea typeface="Calibri" panose="020F0502020204030204" pitchFamily="34" charset="0"/>
                <a:cs typeface="Times New Roman" panose="02020603050405020304" pitchFamily="18" charset="0"/>
              </a:rPr>
              <a:t>Gestión Financiera</a:t>
            </a:r>
            <a:endParaRPr lang="es-CO" sz="1050" dirty="0"/>
          </a:p>
        </p:txBody>
      </p:sp>
      <p:sp>
        <p:nvSpPr>
          <p:cNvPr id="41" name="Rectángulo 40">
            <a:extLst>
              <a:ext uri="{FF2B5EF4-FFF2-40B4-BE49-F238E27FC236}">
                <a16:creationId xmlns:a16="http://schemas.microsoft.com/office/drawing/2014/main" id="{0EE79C8E-2363-486B-AFB8-E705AD449C2F}"/>
              </a:ext>
            </a:extLst>
          </p:cNvPr>
          <p:cNvSpPr/>
          <p:nvPr/>
        </p:nvSpPr>
        <p:spPr>
          <a:xfrm>
            <a:off x="3651327" y="5491367"/>
            <a:ext cx="1040893" cy="577081"/>
          </a:xfrm>
          <a:prstGeom prst="rect">
            <a:avLst/>
          </a:prstGeom>
        </p:spPr>
        <p:txBody>
          <a:bodyPr wrap="square">
            <a:spAutoFit/>
          </a:bodyPr>
          <a:lstStyle/>
          <a:p>
            <a:pPr algn="ctr"/>
            <a:r>
              <a:rPr lang="es-CO" sz="1050" dirty="0">
                <a:latin typeface="Arial" panose="020B0604020202020204" pitchFamily="34" charset="0"/>
                <a:ea typeface="Calibri" panose="020F0502020204030204" pitchFamily="34" charset="0"/>
                <a:cs typeface="Times New Roman" panose="02020603050405020304" pitchFamily="18" charset="0"/>
              </a:rPr>
              <a:t>Adquisiciones de Bienes y Servicios</a:t>
            </a:r>
            <a:endParaRPr lang="es-CO" sz="1050" dirty="0"/>
          </a:p>
        </p:txBody>
      </p:sp>
      <p:grpSp>
        <p:nvGrpSpPr>
          <p:cNvPr id="42" name="Grupo 41">
            <a:extLst>
              <a:ext uri="{FF2B5EF4-FFF2-40B4-BE49-F238E27FC236}">
                <a16:creationId xmlns:a16="http://schemas.microsoft.com/office/drawing/2014/main" id="{65588D51-F816-4097-B5F3-15F78751DA68}"/>
              </a:ext>
            </a:extLst>
          </p:cNvPr>
          <p:cNvGrpSpPr/>
          <p:nvPr/>
        </p:nvGrpSpPr>
        <p:grpSpPr>
          <a:xfrm>
            <a:off x="7396390" y="4598946"/>
            <a:ext cx="1333454" cy="1333454"/>
            <a:chOff x="0" y="1091007"/>
            <a:chExt cx="1333454" cy="1333454"/>
          </a:xfrm>
        </p:grpSpPr>
        <p:sp>
          <p:nvSpPr>
            <p:cNvPr id="43" name="Forma 42">
              <a:extLst>
                <a:ext uri="{FF2B5EF4-FFF2-40B4-BE49-F238E27FC236}">
                  <a16:creationId xmlns:a16="http://schemas.microsoft.com/office/drawing/2014/main" id="{544EC112-F987-40A8-8738-DC981662C8F6}"/>
                </a:ext>
              </a:extLst>
            </p:cNvPr>
            <p:cNvSpPr/>
            <p:nvPr/>
          </p:nvSpPr>
          <p:spPr>
            <a:xfrm>
              <a:off x="0" y="1091007"/>
              <a:ext cx="1333454" cy="1333454"/>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Forma 4">
              <a:extLst>
                <a:ext uri="{FF2B5EF4-FFF2-40B4-BE49-F238E27FC236}">
                  <a16:creationId xmlns:a16="http://schemas.microsoft.com/office/drawing/2014/main" id="{7355EA1A-6825-4355-B56D-F4B74762CF6E}"/>
                </a:ext>
              </a:extLst>
            </p:cNvPr>
            <p:cNvSpPr txBox="1"/>
            <p:nvPr/>
          </p:nvSpPr>
          <p:spPr>
            <a:xfrm>
              <a:off x="268084" y="1403362"/>
              <a:ext cx="797286" cy="685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s-CO" sz="2100" kern="1200"/>
            </a:p>
          </p:txBody>
        </p:sp>
      </p:grpSp>
      <p:sp>
        <p:nvSpPr>
          <p:cNvPr id="45" name="Rectángulo 44">
            <a:extLst>
              <a:ext uri="{FF2B5EF4-FFF2-40B4-BE49-F238E27FC236}">
                <a16:creationId xmlns:a16="http://schemas.microsoft.com/office/drawing/2014/main" id="{9FA3DDC4-3628-4BA4-8C37-8E4EF9258361}"/>
              </a:ext>
            </a:extLst>
          </p:cNvPr>
          <p:cNvSpPr/>
          <p:nvPr/>
        </p:nvSpPr>
        <p:spPr>
          <a:xfrm>
            <a:off x="7502150" y="5089462"/>
            <a:ext cx="1139227" cy="253916"/>
          </a:xfrm>
          <a:prstGeom prst="rect">
            <a:avLst/>
          </a:prstGeom>
        </p:spPr>
        <p:txBody>
          <a:bodyPr wrap="square">
            <a:spAutoFit/>
          </a:bodyPr>
          <a:lstStyle/>
          <a:p>
            <a:pPr algn="ctr"/>
            <a:r>
              <a:rPr lang="es-CO" sz="1050" dirty="0"/>
              <a:t>Talento Humano</a:t>
            </a:r>
          </a:p>
        </p:txBody>
      </p:sp>
      <p:grpSp>
        <p:nvGrpSpPr>
          <p:cNvPr id="46" name="Grupo 45">
            <a:extLst>
              <a:ext uri="{FF2B5EF4-FFF2-40B4-BE49-F238E27FC236}">
                <a16:creationId xmlns:a16="http://schemas.microsoft.com/office/drawing/2014/main" id="{B6228860-C085-44A4-8F96-61D44722DB0C}"/>
              </a:ext>
            </a:extLst>
          </p:cNvPr>
          <p:cNvGrpSpPr/>
          <p:nvPr/>
        </p:nvGrpSpPr>
        <p:grpSpPr>
          <a:xfrm>
            <a:off x="8577608" y="4751289"/>
            <a:ext cx="1333454" cy="1333454"/>
            <a:chOff x="0" y="1091007"/>
            <a:chExt cx="1333454" cy="1333454"/>
          </a:xfrm>
          <a:solidFill>
            <a:srgbClr val="7030A0"/>
          </a:solidFill>
        </p:grpSpPr>
        <p:sp>
          <p:nvSpPr>
            <p:cNvPr id="47" name="Forma 46">
              <a:extLst>
                <a:ext uri="{FF2B5EF4-FFF2-40B4-BE49-F238E27FC236}">
                  <a16:creationId xmlns:a16="http://schemas.microsoft.com/office/drawing/2014/main" id="{315F61F8-9AE0-4790-B417-14F93BA1ED63}"/>
                </a:ext>
              </a:extLst>
            </p:cNvPr>
            <p:cNvSpPr/>
            <p:nvPr/>
          </p:nvSpPr>
          <p:spPr>
            <a:xfrm>
              <a:off x="0" y="1091007"/>
              <a:ext cx="1333454" cy="1333454"/>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Forma 4">
              <a:extLst>
                <a:ext uri="{FF2B5EF4-FFF2-40B4-BE49-F238E27FC236}">
                  <a16:creationId xmlns:a16="http://schemas.microsoft.com/office/drawing/2014/main" id="{76156092-526F-4DFE-9D6B-00ECC58FDF07}"/>
                </a:ext>
              </a:extLst>
            </p:cNvPr>
            <p:cNvSpPr txBox="1"/>
            <p:nvPr/>
          </p:nvSpPr>
          <p:spPr>
            <a:xfrm>
              <a:off x="268084" y="1403362"/>
              <a:ext cx="797286" cy="6854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s-CO" sz="2100" kern="1200"/>
            </a:p>
          </p:txBody>
        </p:sp>
      </p:grpSp>
      <p:sp>
        <p:nvSpPr>
          <p:cNvPr id="50" name="Rectángulo 49">
            <a:extLst>
              <a:ext uri="{FF2B5EF4-FFF2-40B4-BE49-F238E27FC236}">
                <a16:creationId xmlns:a16="http://schemas.microsoft.com/office/drawing/2014/main" id="{4EBC23A4-103C-4BA0-BE67-1B3E44C8FA5D}"/>
              </a:ext>
            </a:extLst>
          </p:cNvPr>
          <p:cNvSpPr/>
          <p:nvPr/>
        </p:nvSpPr>
        <p:spPr>
          <a:xfrm>
            <a:off x="8747529" y="5151635"/>
            <a:ext cx="1022347" cy="577081"/>
          </a:xfrm>
          <a:prstGeom prst="rect">
            <a:avLst/>
          </a:prstGeom>
        </p:spPr>
        <p:txBody>
          <a:bodyPr wrap="square">
            <a:spAutoFit/>
          </a:bodyPr>
          <a:lstStyle/>
          <a:p>
            <a:pPr algn="ctr"/>
            <a:r>
              <a:rPr lang="es-CO" sz="1050" dirty="0"/>
              <a:t>Infraestructura, Gestión Documental</a:t>
            </a:r>
          </a:p>
        </p:txBody>
      </p:sp>
      <p:grpSp>
        <p:nvGrpSpPr>
          <p:cNvPr id="51" name="Grupo 50">
            <a:extLst>
              <a:ext uri="{FF2B5EF4-FFF2-40B4-BE49-F238E27FC236}">
                <a16:creationId xmlns:a16="http://schemas.microsoft.com/office/drawing/2014/main" id="{856F627A-5017-46BD-A98E-D313ED8D9711}"/>
              </a:ext>
            </a:extLst>
          </p:cNvPr>
          <p:cNvGrpSpPr/>
          <p:nvPr/>
        </p:nvGrpSpPr>
        <p:grpSpPr>
          <a:xfrm>
            <a:off x="9611410" y="4149232"/>
            <a:ext cx="1333454" cy="1333454"/>
            <a:chOff x="0" y="1091007"/>
            <a:chExt cx="1333454" cy="1333454"/>
          </a:xfrm>
          <a:solidFill>
            <a:schemeClr val="accent6"/>
          </a:solidFill>
        </p:grpSpPr>
        <p:sp>
          <p:nvSpPr>
            <p:cNvPr id="52" name="Forma 51">
              <a:extLst>
                <a:ext uri="{FF2B5EF4-FFF2-40B4-BE49-F238E27FC236}">
                  <a16:creationId xmlns:a16="http://schemas.microsoft.com/office/drawing/2014/main" id="{DF108B28-FBA1-4B47-A8DC-7FA17BB5E1F2}"/>
                </a:ext>
              </a:extLst>
            </p:cNvPr>
            <p:cNvSpPr/>
            <p:nvPr/>
          </p:nvSpPr>
          <p:spPr>
            <a:xfrm>
              <a:off x="0" y="1091007"/>
              <a:ext cx="1333454" cy="1333454"/>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Forma 4">
              <a:extLst>
                <a:ext uri="{FF2B5EF4-FFF2-40B4-BE49-F238E27FC236}">
                  <a16:creationId xmlns:a16="http://schemas.microsoft.com/office/drawing/2014/main" id="{CAC49855-A002-41AC-8A04-9F191856381F}"/>
                </a:ext>
              </a:extLst>
            </p:cNvPr>
            <p:cNvSpPr txBox="1"/>
            <p:nvPr/>
          </p:nvSpPr>
          <p:spPr>
            <a:xfrm>
              <a:off x="268084" y="1403362"/>
              <a:ext cx="797286" cy="6854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s-CO" sz="2100" kern="1200"/>
            </a:p>
          </p:txBody>
        </p:sp>
      </p:grpSp>
      <p:sp>
        <p:nvSpPr>
          <p:cNvPr id="54" name="Rectángulo 53">
            <a:extLst>
              <a:ext uri="{FF2B5EF4-FFF2-40B4-BE49-F238E27FC236}">
                <a16:creationId xmlns:a16="http://schemas.microsoft.com/office/drawing/2014/main" id="{C9D989B1-7F3C-47DE-B7A9-2AED06F8743D}"/>
              </a:ext>
            </a:extLst>
          </p:cNvPr>
          <p:cNvSpPr/>
          <p:nvPr/>
        </p:nvSpPr>
        <p:spPr>
          <a:xfrm>
            <a:off x="9935668" y="4548406"/>
            <a:ext cx="847752" cy="415498"/>
          </a:xfrm>
          <a:prstGeom prst="rect">
            <a:avLst/>
          </a:prstGeom>
        </p:spPr>
        <p:txBody>
          <a:bodyPr wrap="square">
            <a:spAutoFit/>
          </a:bodyPr>
          <a:lstStyle/>
          <a:p>
            <a:r>
              <a:rPr lang="es-CO" sz="1050" dirty="0">
                <a:solidFill>
                  <a:prstClr val="black"/>
                </a:solidFill>
                <a:latin typeface="Arial" panose="020B0604020202020204" pitchFamily="34" charset="0"/>
                <a:ea typeface="Calibri" panose="020F0502020204030204" pitchFamily="34" charset="0"/>
                <a:cs typeface="Times New Roman" panose="02020603050405020304" pitchFamily="18" charset="0"/>
              </a:rPr>
              <a:t>Gestión Jurídica</a:t>
            </a:r>
            <a:endParaRPr lang="es-CO" sz="1050" dirty="0"/>
          </a:p>
        </p:txBody>
      </p:sp>
      <p:grpSp>
        <p:nvGrpSpPr>
          <p:cNvPr id="55" name="Grupo 54">
            <a:extLst>
              <a:ext uri="{FF2B5EF4-FFF2-40B4-BE49-F238E27FC236}">
                <a16:creationId xmlns:a16="http://schemas.microsoft.com/office/drawing/2014/main" id="{BE131B04-7A04-4442-B795-69DFC3E92025}"/>
              </a:ext>
            </a:extLst>
          </p:cNvPr>
          <p:cNvGrpSpPr/>
          <p:nvPr/>
        </p:nvGrpSpPr>
        <p:grpSpPr>
          <a:xfrm>
            <a:off x="10422894" y="5038906"/>
            <a:ext cx="1333454" cy="1333454"/>
            <a:chOff x="0" y="1091007"/>
            <a:chExt cx="1333454" cy="1333454"/>
          </a:xfrm>
          <a:solidFill>
            <a:srgbClr val="FFFF00"/>
          </a:solidFill>
        </p:grpSpPr>
        <p:sp>
          <p:nvSpPr>
            <p:cNvPr id="56" name="Forma 55">
              <a:extLst>
                <a:ext uri="{FF2B5EF4-FFF2-40B4-BE49-F238E27FC236}">
                  <a16:creationId xmlns:a16="http://schemas.microsoft.com/office/drawing/2014/main" id="{9B58CF96-BE5A-4917-8189-DC56C54FB995}"/>
                </a:ext>
              </a:extLst>
            </p:cNvPr>
            <p:cNvSpPr/>
            <p:nvPr/>
          </p:nvSpPr>
          <p:spPr>
            <a:xfrm>
              <a:off x="0" y="1091007"/>
              <a:ext cx="1333454" cy="1333454"/>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Forma 4">
              <a:extLst>
                <a:ext uri="{FF2B5EF4-FFF2-40B4-BE49-F238E27FC236}">
                  <a16:creationId xmlns:a16="http://schemas.microsoft.com/office/drawing/2014/main" id="{8DC3574F-5E9B-4145-A48A-130A7E6E2D6F}"/>
                </a:ext>
              </a:extLst>
            </p:cNvPr>
            <p:cNvSpPr txBox="1"/>
            <p:nvPr/>
          </p:nvSpPr>
          <p:spPr>
            <a:xfrm>
              <a:off x="268084" y="1403362"/>
              <a:ext cx="797286" cy="6854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s-CO" sz="2100" kern="1200"/>
            </a:p>
          </p:txBody>
        </p:sp>
      </p:grpSp>
      <p:sp>
        <p:nvSpPr>
          <p:cNvPr id="58" name="Rectángulo 57">
            <a:extLst>
              <a:ext uri="{FF2B5EF4-FFF2-40B4-BE49-F238E27FC236}">
                <a16:creationId xmlns:a16="http://schemas.microsoft.com/office/drawing/2014/main" id="{643790CC-8F28-43AE-934F-6C3278F7037D}"/>
              </a:ext>
            </a:extLst>
          </p:cNvPr>
          <p:cNvSpPr/>
          <p:nvPr/>
        </p:nvSpPr>
        <p:spPr>
          <a:xfrm>
            <a:off x="10645640" y="5419662"/>
            <a:ext cx="996047" cy="577081"/>
          </a:xfrm>
          <a:prstGeom prst="rect">
            <a:avLst/>
          </a:prstGeom>
        </p:spPr>
        <p:txBody>
          <a:bodyPr wrap="square">
            <a:spAutoFit/>
          </a:bodyPr>
          <a:lstStyle/>
          <a:p>
            <a:pPr algn="ctr"/>
            <a:r>
              <a:rPr lang="es-CO" sz="1050" dirty="0"/>
              <a:t>Evaluación, Análisis y Mejora </a:t>
            </a:r>
          </a:p>
        </p:txBody>
      </p:sp>
      <p:sp>
        <p:nvSpPr>
          <p:cNvPr id="59" name="Flecha: a la derecha 58">
            <a:extLst>
              <a:ext uri="{FF2B5EF4-FFF2-40B4-BE49-F238E27FC236}">
                <a16:creationId xmlns:a16="http://schemas.microsoft.com/office/drawing/2014/main" id="{0405557E-8E78-4F49-94BA-623CD0767D90}"/>
              </a:ext>
            </a:extLst>
          </p:cNvPr>
          <p:cNvSpPr/>
          <p:nvPr/>
        </p:nvSpPr>
        <p:spPr>
          <a:xfrm>
            <a:off x="712765" y="4844585"/>
            <a:ext cx="2562814" cy="1333454"/>
          </a:xfrm>
          <a:prstGeom prst="rightArrow">
            <a:avLst/>
          </a:prstGeom>
          <a:solidFill>
            <a:srgbClr val="FF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Impulsados por (8) procesos </a:t>
            </a:r>
            <a:endParaRPr lang="es-CO" dirty="0"/>
          </a:p>
        </p:txBody>
      </p:sp>
    </p:spTree>
    <p:extLst>
      <p:ext uri="{BB962C8B-B14F-4D97-AF65-F5344CB8AC3E}">
        <p14:creationId xmlns:p14="http://schemas.microsoft.com/office/powerpoint/2010/main" val="756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000"/>
                                        <p:tgtEl>
                                          <p:spTgt spid="59"/>
                                        </p:tgtEl>
                                      </p:cBhvr>
                                    </p:animEffect>
                                    <p:anim calcmode="lin" valueType="num">
                                      <p:cBhvr>
                                        <p:cTn id="20" dur="1000" fill="hold"/>
                                        <p:tgtEl>
                                          <p:spTgt spid="59"/>
                                        </p:tgtEl>
                                        <p:attrNameLst>
                                          <p:attrName>ppt_x</p:attrName>
                                        </p:attrNameLst>
                                      </p:cBhvr>
                                      <p:tavLst>
                                        <p:tav tm="0">
                                          <p:val>
                                            <p:strVal val="#ppt_x"/>
                                          </p:val>
                                        </p:tav>
                                        <p:tav tm="100000">
                                          <p:val>
                                            <p:strVal val="#ppt_x"/>
                                          </p:val>
                                        </p:tav>
                                      </p:tavLst>
                                    </p:anim>
                                    <p:anim calcmode="lin" valueType="num">
                                      <p:cBhvr>
                                        <p:cTn id="21" dur="1000" fill="hold"/>
                                        <p:tgtEl>
                                          <p:spTgt spid="5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anim calcmode="lin" valueType="num">
                                      <p:cBhvr>
                                        <p:cTn id="60" dur="1000" fill="hold"/>
                                        <p:tgtEl>
                                          <p:spTgt spid="45"/>
                                        </p:tgtEl>
                                        <p:attrNameLst>
                                          <p:attrName>ppt_x</p:attrName>
                                        </p:attrNameLst>
                                      </p:cBhvr>
                                      <p:tavLst>
                                        <p:tav tm="0">
                                          <p:val>
                                            <p:strVal val="#ppt_x"/>
                                          </p:val>
                                        </p:tav>
                                        <p:tav tm="100000">
                                          <p:val>
                                            <p:strVal val="#ppt_x"/>
                                          </p:val>
                                        </p:tav>
                                      </p:tavLst>
                                    </p:anim>
                                    <p:anim calcmode="lin" valueType="num">
                                      <p:cBhvr>
                                        <p:cTn id="61" dur="1000" fill="hold"/>
                                        <p:tgtEl>
                                          <p:spTgt spid="4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1000"/>
                                        <p:tgtEl>
                                          <p:spTgt spid="50"/>
                                        </p:tgtEl>
                                      </p:cBhvr>
                                    </p:animEffect>
                                    <p:anim calcmode="lin" valueType="num">
                                      <p:cBhvr>
                                        <p:cTn id="65" dur="1000" fill="hold"/>
                                        <p:tgtEl>
                                          <p:spTgt spid="50"/>
                                        </p:tgtEl>
                                        <p:attrNameLst>
                                          <p:attrName>ppt_x</p:attrName>
                                        </p:attrNameLst>
                                      </p:cBhvr>
                                      <p:tavLst>
                                        <p:tav tm="0">
                                          <p:val>
                                            <p:strVal val="#ppt_x"/>
                                          </p:val>
                                        </p:tav>
                                        <p:tav tm="100000">
                                          <p:val>
                                            <p:strVal val="#ppt_x"/>
                                          </p:val>
                                        </p:tav>
                                      </p:tavLst>
                                    </p:anim>
                                    <p:anim calcmode="lin" valueType="num">
                                      <p:cBhvr>
                                        <p:cTn id="66" dur="1000" fill="hold"/>
                                        <p:tgtEl>
                                          <p:spTgt spid="50"/>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1000"/>
                                        <p:tgtEl>
                                          <p:spTgt spid="46"/>
                                        </p:tgtEl>
                                      </p:cBhvr>
                                    </p:animEffect>
                                    <p:anim calcmode="lin" valueType="num">
                                      <p:cBhvr>
                                        <p:cTn id="70" dur="1000" fill="hold"/>
                                        <p:tgtEl>
                                          <p:spTgt spid="46"/>
                                        </p:tgtEl>
                                        <p:attrNameLst>
                                          <p:attrName>ppt_x</p:attrName>
                                        </p:attrNameLst>
                                      </p:cBhvr>
                                      <p:tavLst>
                                        <p:tav tm="0">
                                          <p:val>
                                            <p:strVal val="#ppt_x"/>
                                          </p:val>
                                        </p:tav>
                                        <p:tav tm="100000">
                                          <p:val>
                                            <p:strVal val="#ppt_x"/>
                                          </p:val>
                                        </p:tav>
                                      </p:tavLst>
                                    </p:anim>
                                    <p:anim calcmode="lin" valueType="num">
                                      <p:cBhvr>
                                        <p:cTn id="71" dur="1000" fill="hold"/>
                                        <p:tgtEl>
                                          <p:spTgt spid="46"/>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1000"/>
                                        <p:tgtEl>
                                          <p:spTgt spid="51"/>
                                        </p:tgtEl>
                                      </p:cBhvr>
                                    </p:animEffect>
                                    <p:anim calcmode="lin" valueType="num">
                                      <p:cBhvr>
                                        <p:cTn id="75" dur="1000" fill="hold"/>
                                        <p:tgtEl>
                                          <p:spTgt spid="51"/>
                                        </p:tgtEl>
                                        <p:attrNameLst>
                                          <p:attrName>ppt_x</p:attrName>
                                        </p:attrNameLst>
                                      </p:cBhvr>
                                      <p:tavLst>
                                        <p:tav tm="0">
                                          <p:val>
                                            <p:strVal val="#ppt_x"/>
                                          </p:val>
                                        </p:tav>
                                        <p:tav tm="100000">
                                          <p:val>
                                            <p:strVal val="#ppt_x"/>
                                          </p:val>
                                        </p:tav>
                                      </p:tavLst>
                                    </p:anim>
                                    <p:anim calcmode="lin" valueType="num">
                                      <p:cBhvr>
                                        <p:cTn id="76" dur="1000" fill="hold"/>
                                        <p:tgtEl>
                                          <p:spTgt spid="5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1000"/>
                                        <p:tgtEl>
                                          <p:spTgt spid="54"/>
                                        </p:tgtEl>
                                      </p:cBhvr>
                                    </p:animEffect>
                                    <p:anim calcmode="lin" valueType="num">
                                      <p:cBhvr>
                                        <p:cTn id="80" dur="1000" fill="hold"/>
                                        <p:tgtEl>
                                          <p:spTgt spid="54"/>
                                        </p:tgtEl>
                                        <p:attrNameLst>
                                          <p:attrName>ppt_x</p:attrName>
                                        </p:attrNameLst>
                                      </p:cBhvr>
                                      <p:tavLst>
                                        <p:tav tm="0">
                                          <p:val>
                                            <p:strVal val="#ppt_x"/>
                                          </p:val>
                                        </p:tav>
                                        <p:tav tm="100000">
                                          <p:val>
                                            <p:strVal val="#ppt_x"/>
                                          </p:val>
                                        </p:tav>
                                      </p:tavLst>
                                    </p:anim>
                                    <p:anim calcmode="lin" valueType="num">
                                      <p:cBhvr>
                                        <p:cTn id="81" dur="1000" fill="hold"/>
                                        <p:tgtEl>
                                          <p:spTgt spid="54"/>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fade">
                                      <p:cBhvr>
                                        <p:cTn id="84" dur="1000"/>
                                        <p:tgtEl>
                                          <p:spTgt spid="58"/>
                                        </p:tgtEl>
                                      </p:cBhvr>
                                    </p:animEffect>
                                    <p:anim calcmode="lin" valueType="num">
                                      <p:cBhvr>
                                        <p:cTn id="85" dur="1000" fill="hold"/>
                                        <p:tgtEl>
                                          <p:spTgt spid="58"/>
                                        </p:tgtEl>
                                        <p:attrNameLst>
                                          <p:attrName>ppt_x</p:attrName>
                                        </p:attrNameLst>
                                      </p:cBhvr>
                                      <p:tavLst>
                                        <p:tav tm="0">
                                          <p:val>
                                            <p:strVal val="#ppt_x"/>
                                          </p:val>
                                        </p:tav>
                                        <p:tav tm="100000">
                                          <p:val>
                                            <p:strVal val="#ppt_x"/>
                                          </p:val>
                                        </p:tav>
                                      </p:tavLst>
                                    </p:anim>
                                    <p:anim calcmode="lin" valueType="num">
                                      <p:cBhvr>
                                        <p:cTn id="86" dur="1000" fill="hold"/>
                                        <p:tgtEl>
                                          <p:spTgt spid="58"/>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1000"/>
                                        <p:tgtEl>
                                          <p:spTgt spid="55"/>
                                        </p:tgtEl>
                                      </p:cBhvr>
                                    </p:animEffect>
                                    <p:anim calcmode="lin" valueType="num">
                                      <p:cBhvr>
                                        <p:cTn id="90" dur="1000" fill="hold"/>
                                        <p:tgtEl>
                                          <p:spTgt spid="55"/>
                                        </p:tgtEl>
                                        <p:attrNameLst>
                                          <p:attrName>ppt_x</p:attrName>
                                        </p:attrNameLst>
                                      </p:cBhvr>
                                      <p:tavLst>
                                        <p:tav tm="0">
                                          <p:val>
                                            <p:strVal val="#ppt_x"/>
                                          </p:val>
                                        </p:tav>
                                        <p:tav tm="100000">
                                          <p:val>
                                            <p:strVal val="#ppt_x"/>
                                          </p:val>
                                        </p:tav>
                                      </p:tavLst>
                                    </p:anim>
                                    <p:anim calcmode="lin" valueType="num">
                                      <p:cBhvr>
                                        <p:cTn id="9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9" grpId="0"/>
      <p:bldP spid="40" grpId="0"/>
      <p:bldP spid="41" grpId="0"/>
      <p:bldP spid="45" grpId="0"/>
      <p:bldP spid="50" grpId="0"/>
      <p:bldP spid="54" grpId="0"/>
      <p:bldP spid="58" grpId="0"/>
      <p:bldP spid="5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esquinas redondeadas 28">
            <a:extLst>
              <a:ext uri="{FF2B5EF4-FFF2-40B4-BE49-F238E27FC236}">
                <a16:creationId xmlns:a16="http://schemas.microsoft.com/office/drawing/2014/main" id="{C0F3D641-E0D5-4774-B5E7-145756D112EE}"/>
              </a:ext>
            </a:extLst>
          </p:cNvPr>
          <p:cNvSpPr/>
          <p:nvPr/>
        </p:nvSpPr>
        <p:spPr>
          <a:xfrm>
            <a:off x="5216485" y="4576286"/>
            <a:ext cx="6053425" cy="869686"/>
          </a:xfrm>
          <a:prstGeom prst="roundRect">
            <a:avLst/>
          </a:prstGeom>
          <a:solidFill>
            <a:schemeClr val="accent4">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35056" y="131054"/>
            <a:ext cx="878808"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1251846" y="5976915"/>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3186426" y="596284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5102255" y="5958445"/>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81" y="601386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564" y="6003012"/>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095" y="6003012"/>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2224" y="5396536"/>
            <a:ext cx="1015198" cy="869686"/>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291575" y="120553"/>
            <a:ext cx="87880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grpSp>
        <p:nvGrpSpPr>
          <p:cNvPr id="25" name="Grupo 24">
            <a:extLst>
              <a:ext uri="{FF2B5EF4-FFF2-40B4-BE49-F238E27FC236}">
                <a16:creationId xmlns:a16="http://schemas.microsoft.com/office/drawing/2014/main" id="{BFFF7A29-976F-4734-913A-004FE55C8AB6}"/>
              </a:ext>
            </a:extLst>
          </p:cNvPr>
          <p:cNvGrpSpPr/>
          <p:nvPr/>
        </p:nvGrpSpPr>
        <p:grpSpPr>
          <a:xfrm>
            <a:off x="1104513" y="348224"/>
            <a:ext cx="9200543" cy="1044477"/>
            <a:chOff x="3053391" y="1877789"/>
            <a:chExt cx="8626494" cy="628462"/>
          </a:xfrm>
        </p:grpSpPr>
        <p:sp>
          <p:nvSpPr>
            <p:cNvPr id="27" name="Flecha: pentágono 26">
              <a:extLst>
                <a:ext uri="{FF2B5EF4-FFF2-40B4-BE49-F238E27FC236}">
                  <a16:creationId xmlns:a16="http://schemas.microsoft.com/office/drawing/2014/main" id="{C3C42E99-8845-4B3D-A8C8-68B6C38C60FE}"/>
                </a:ext>
              </a:extLst>
            </p:cNvPr>
            <p:cNvSpPr/>
            <p:nvPr/>
          </p:nvSpPr>
          <p:spPr>
            <a:xfrm rot="10800000">
              <a:off x="3053391" y="1877789"/>
              <a:ext cx="8626494" cy="628462"/>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Flecha: pentágono 4">
              <a:extLst>
                <a:ext uri="{FF2B5EF4-FFF2-40B4-BE49-F238E27FC236}">
                  <a16:creationId xmlns:a16="http://schemas.microsoft.com/office/drawing/2014/main" id="{C42F4196-5DC9-4158-BE1D-318265A1760F}"/>
                </a:ext>
              </a:extLst>
            </p:cNvPr>
            <p:cNvSpPr txBox="1"/>
            <p:nvPr/>
          </p:nvSpPr>
          <p:spPr>
            <a:xfrm rot="21600000">
              <a:off x="3210506" y="1877789"/>
              <a:ext cx="8469379" cy="628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7135" tIns="68580" rIns="128016" bIns="68580" numCol="1" spcCol="1270" anchor="ctr" anchorCtr="0">
              <a:noAutofit/>
            </a:bodyPr>
            <a:lstStyle/>
            <a:p>
              <a:pPr marL="0" lvl="0" indent="0" algn="ctr" defTabSz="800100">
                <a:lnSpc>
                  <a:spcPct val="90000"/>
                </a:lnSpc>
                <a:spcBef>
                  <a:spcPct val="0"/>
                </a:spcBef>
                <a:spcAft>
                  <a:spcPct val="35000"/>
                </a:spcAft>
                <a:buFont typeface="+mj-lt"/>
                <a:buNone/>
              </a:pPr>
              <a:r>
                <a:rPr lang="es-CO" sz="2000" b="1" kern="1200" dirty="0">
                  <a:effectLst/>
                  <a:latin typeface="+mn-lt"/>
                  <a:ea typeface="Calibri" panose="020F0502020204030204" pitchFamily="34" charset="0"/>
                  <a:cs typeface="Times New Roman" panose="02020603050405020304" pitchFamily="18" charset="0"/>
                </a:rPr>
                <a:t>PROMOVER LA PARTICIPACIÓN DE LA CIUDADANÍA EN LA VIGILANCIA DE LA GESTIÓN PÚBLICA Y SUS RESULTADOS</a:t>
              </a:r>
              <a:endParaRPr lang="es-CO" sz="2000" kern="1200" dirty="0">
                <a:effectLst/>
                <a:latin typeface="+mn-lt"/>
                <a:ea typeface="Calibri" panose="020F0502020204030204" pitchFamily="34" charset="0"/>
                <a:cs typeface="Times New Roman" panose="02020603050405020304" pitchFamily="18" charset="0"/>
              </a:endParaRPr>
            </a:p>
          </p:txBody>
        </p:sp>
      </p:grpSp>
      <p:sp>
        <p:nvSpPr>
          <p:cNvPr id="3" name="Rectángulo 2">
            <a:extLst>
              <a:ext uri="{FF2B5EF4-FFF2-40B4-BE49-F238E27FC236}">
                <a16:creationId xmlns:a16="http://schemas.microsoft.com/office/drawing/2014/main" id="{D7120DE0-4F6B-4127-8A2C-B32001A71453}"/>
              </a:ext>
            </a:extLst>
          </p:cNvPr>
          <p:cNvSpPr/>
          <p:nvPr/>
        </p:nvSpPr>
        <p:spPr>
          <a:xfrm>
            <a:off x="1684095" y="1620372"/>
            <a:ext cx="8036680" cy="1107996"/>
          </a:xfrm>
          <a:prstGeom prst="rect">
            <a:avLst/>
          </a:prstGeom>
        </p:spPr>
        <p:txBody>
          <a:bodyPr wrap="square">
            <a:spAutoFit/>
          </a:bodyPr>
          <a:lstStyle/>
          <a:p>
            <a:pPr marL="285750" indent="-285750" algn="just">
              <a:buFont typeface="Arial" panose="020B0604020202020204" pitchFamily="34" charset="0"/>
              <a:buChar char="•"/>
            </a:pPr>
            <a:r>
              <a:rPr lang="es-ES" sz="2200" dirty="0"/>
              <a:t>Situar a la ciudadanía como principal destinataria de la gestión fiscal y como punto de partida y de llegada del ejercicio del control fiscal.</a:t>
            </a:r>
            <a:endParaRPr lang="es-CO" sz="2200" dirty="0"/>
          </a:p>
        </p:txBody>
      </p:sp>
      <p:sp>
        <p:nvSpPr>
          <p:cNvPr id="5" name="Rectángulo 4">
            <a:extLst>
              <a:ext uri="{FF2B5EF4-FFF2-40B4-BE49-F238E27FC236}">
                <a16:creationId xmlns:a16="http://schemas.microsoft.com/office/drawing/2014/main" id="{72A94B73-1247-4C30-8E89-3245D75B185B}"/>
              </a:ext>
            </a:extLst>
          </p:cNvPr>
          <p:cNvSpPr/>
          <p:nvPr/>
        </p:nvSpPr>
        <p:spPr>
          <a:xfrm>
            <a:off x="5673452" y="3373929"/>
            <a:ext cx="6235105" cy="430887"/>
          </a:xfrm>
          <a:prstGeom prst="rect">
            <a:avLst/>
          </a:prstGeom>
        </p:spPr>
        <p:txBody>
          <a:bodyPr wrap="none">
            <a:spAutoFit/>
          </a:bodyPr>
          <a:lstStyle/>
          <a:p>
            <a:pPr marL="285750" indent="-285750">
              <a:buFont typeface="Arial" panose="020B0604020202020204" pitchFamily="34" charset="0"/>
              <a:buChar char="•"/>
            </a:pPr>
            <a:r>
              <a:rPr lang="es-ES" sz="2200" dirty="0">
                <a:ea typeface="Calibri" panose="020F0502020204030204" pitchFamily="34" charset="0"/>
              </a:rPr>
              <a:t>Fortalecer los espacios de participación Ciudadana</a:t>
            </a:r>
            <a:endParaRPr lang="es-CO" sz="2200" dirty="0"/>
          </a:p>
        </p:txBody>
      </p:sp>
      <p:pic>
        <p:nvPicPr>
          <p:cNvPr id="15" name="Gráfico 14" descr="Diana">
            <a:extLst>
              <a:ext uri="{FF2B5EF4-FFF2-40B4-BE49-F238E27FC236}">
                <a16:creationId xmlns:a16="http://schemas.microsoft.com/office/drawing/2014/main" id="{293F59D5-30AC-43DD-BB4F-17AFE5EE3F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36240" y="2342585"/>
            <a:ext cx="2668544" cy="2668544"/>
          </a:xfrm>
          <a:prstGeom prst="rect">
            <a:avLst/>
          </a:prstGeom>
        </p:spPr>
      </p:pic>
      <p:sp>
        <p:nvSpPr>
          <p:cNvPr id="17" name="Rectángulo 16">
            <a:extLst>
              <a:ext uri="{FF2B5EF4-FFF2-40B4-BE49-F238E27FC236}">
                <a16:creationId xmlns:a16="http://schemas.microsoft.com/office/drawing/2014/main" id="{B103C49C-EDDC-4824-BC55-3E20DF3ED3B3}"/>
              </a:ext>
            </a:extLst>
          </p:cNvPr>
          <p:cNvSpPr/>
          <p:nvPr/>
        </p:nvSpPr>
        <p:spPr>
          <a:xfrm>
            <a:off x="6276109" y="4843786"/>
            <a:ext cx="4476115" cy="369332"/>
          </a:xfrm>
          <a:prstGeom prst="rect">
            <a:avLst/>
          </a:prstGeom>
        </p:spPr>
        <p:txBody>
          <a:bodyPr wrap="square">
            <a:spAutoFit/>
          </a:bodyPr>
          <a:lstStyle/>
          <a:p>
            <a:r>
              <a:rPr lang="es-CO" dirty="0">
                <a:latin typeface="Arial" panose="020B0604020202020204" pitchFamily="34" charset="0"/>
                <a:ea typeface="Calibri" panose="020F0502020204030204" pitchFamily="34" charset="0"/>
              </a:rPr>
              <a:t>El Proceso de Participación Ciudadana </a:t>
            </a:r>
            <a:endParaRPr lang="es-CO" dirty="0"/>
          </a:p>
        </p:txBody>
      </p:sp>
      <p:pic>
        <p:nvPicPr>
          <p:cNvPr id="31" name="Gráfico 30" descr="Grupo de personas">
            <a:extLst>
              <a:ext uri="{FF2B5EF4-FFF2-40B4-BE49-F238E27FC236}">
                <a16:creationId xmlns:a16="http://schemas.microsoft.com/office/drawing/2014/main" id="{0604DC21-1A2A-4D26-933F-051092DC954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01247" y="2931537"/>
            <a:ext cx="2357395" cy="2357395"/>
          </a:xfrm>
          <a:prstGeom prst="rect">
            <a:avLst/>
          </a:prstGeom>
        </p:spPr>
      </p:pic>
      <p:sp>
        <p:nvSpPr>
          <p:cNvPr id="32" name="CuadroTexto 31">
            <a:extLst>
              <a:ext uri="{FF2B5EF4-FFF2-40B4-BE49-F238E27FC236}">
                <a16:creationId xmlns:a16="http://schemas.microsoft.com/office/drawing/2014/main" id="{1913F47C-4FD4-4E3F-8B44-0B0F47D16620}"/>
              </a:ext>
            </a:extLst>
          </p:cNvPr>
          <p:cNvSpPr txBox="1"/>
          <p:nvPr/>
        </p:nvSpPr>
        <p:spPr>
          <a:xfrm>
            <a:off x="5309134" y="4056084"/>
            <a:ext cx="2612391" cy="523220"/>
          </a:xfrm>
          <a:prstGeom prst="rect">
            <a:avLst/>
          </a:prstGeom>
          <a:noFill/>
        </p:spPr>
        <p:txBody>
          <a:bodyPr wrap="square" rtlCol="0">
            <a:spAutoFit/>
          </a:bodyPr>
          <a:lstStyle/>
          <a:p>
            <a:r>
              <a:rPr lang="es-ES" sz="2800" b="1" dirty="0">
                <a:solidFill>
                  <a:schemeClr val="accent6"/>
                </a:solidFill>
              </a:rPr>
              <a:t>Impulsado por: </a:t>
            </a:r>
            <a:endParaRPr lang="es-CO" sz="2800" b="1" dirty="0">
              <a:solidFill>
                <a:schemeClr val="accent6"/>
              </a:solidFill>
            </a:endParaRPr>
          </a:p>
        </p:txBody>
      </p:sp>
    </p:spTree>
    <p:extLst>
      <p:ext uri="{BB962C8B-B14F-4D97-AF65-F5344CB8AC3E}">
        <p14:creationId xmlns:p14="http://schemas.microsoft.com/office/powerpoint/2010/main" val="371569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 grpId="0"/>
      <p:bldP spid="5" grpId="0"/>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35056" y="131054"/>
            <a:ext cx="878808"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1251846" y="5976915"/>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3186426" y="596284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5102255" y="5958445"/>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81" y="601386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564" y="6003012"/>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095" y="6003012"/>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2224" y="5396536"/>
            <a:ext cx="1015198" cy="869686"/>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291575" y="120553"/>
            <a:ext cx="87880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grpSp>
        <p:nvGrpSpPr>
          <p:cNvPr id="30" name="Grupo 29">
            <a:extLst>
              <a:ext uri="{FF2B5EF4-FFF2-40B4-BE49-F238E27FC236}">
                <a16:creationId xmlns:a16="http://schemas.microsoft.com/office/drawing/2014/main" id="{9B4ECE74-C31E-47B2-99C7-ED89591BACBE}"/>
              </a:ext>
            </a:extLst>
          </p:cNvPr>
          <p:cNvGrpSpPr/>
          <p:nvPr/>
        </p:nvGrpSpPr>
        <p:grpSpPr>
          <a:xfrm>
            <a:off x="1276610" y="348224"/>
            <a:ext cx="9772091" cy="1199222"/>
            <a:chOff x="3075361" y="3419130"/>
            <a:chExt cx="8635728" cy="648108"/>
          </a:xfrm>
        </p:grpSpPr>
        <p:sp>
          <p:nvSpPr>
            <p:cNvPr id="33" name="Flecha: pentágono 32">
              <a:extLst>
                <a:ext uri="{FF2B5EF4-FFF2-40B4-BE49-F238E27FC236}">
                  <a16:creationId xmlns:a16="http://schemas.microsoft.com/office/drawing/2014/main" id="{2B20131D-6E3E-4207-814B-496681BEB9D5}"/>
                </a:ext>
              </a:extLst>
            </p:cNvPr>
            <p:cNvSpPr/>
            <p:nvPr/>
          </p:nvSpPr>
          <p:spPr>
            <a:xfrm rot="10800000">
              <a:off x="3075361" y="3419130"/>
              <a:ext cx="8635728" cy="648108"/>
            </a:xfrm>
            <a:prstGeom prst="homePlate">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Flecha: pentágono 4">
              <a:extLst>
                <a:ext uri="{FF2B5EF4-FFF2-40B4-BE49-F238E27FC236}">
                  <a16:creationId xmlns:a16="http://schemas.microsoft.com/office/drawing/2014/main" id="{8253B31E-E964-4ED2-A3DA-FF15E2042582}"/>
                </a:ext>
              </a:extLst>
            </p:cNvPr>
            <p:cNvSpPr txBox="1"/>
            <p:nvPr/>
          </p:nvSpPr>
          <p:spPr>
            <a:xfrm rot="21600000">
              <a:off x="3237388" y="3419130"/>
              <a:ext cx="8473701" cy="648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7135" tIns="60960" rIns="113792" bIns="60960" numCol="1" spcCol="1270" anchor="ctr" anchorCtr="0">
              <a:noAutofit/>
            </a:bodyPr>
            <a:lstStyle/>
            <a:p>
              <a:pPr marL="0" lvl="0" indent="0" algn="ctr" defTabSz="711200">
                <a:lnSpc>
                  <a:spcPct val="90000"/>
                </a:lnSpc>
                <a:spcBef>
                  <a:spcPct val="0"/>
                </a:spcBef>
                <a:spcAft>
                  <a:spcPct val="35000"/>
                </a:spcAft>
                <a:buFont typeface="+mj-lt"/>
                <a:buNone/>
              </a:pPr>
              <a:r>
                <a:rPr lang="es-CO" b="1" kern="1200" dirty="0">
                  <a:effectLst/>
                  <a:latin typeface="+mn-lt"/>
                  <a:ea typeface="Calibri" panose="020F0502020204030204" pitchFamily="34" charset="0"/>
                  <a:cs typeface="Times New Roman" panose="02020603050405020304" pitchFamily="18" charset="0"/>
                </a:rPr>
                <a:t>FORTALECER EL PROCESO DE RESPONSABILIDAD FISCAL Y JURISDICCIÓN COACTIVA, MEDIANTE LA ARTICULACIÓN DE UN PROCESO AUDITOR EFECTIVO, EN PRO DE SALVAGUARDAR EL ERARIO PÚBLICO</a:t>
              </a:r>
              <a:endParaRPr lang="es-CO" kern="1200" dirty="0">
                <a:effectLst/>
                <a:latin typeface="+mn-lt"/>
                <a:ea typeface="Calibri" panose="020F0502020204030204" pitchFamily="34" charset="0"/>
                <a:cs typeface="Times New Roman" panose="02020603050405020304" pitchFamily="18" charset="0"/>
              </a:endParaRPr>
            </a:p>
          </p:txBody>
        </p:sp>
      </p:grpSp>
      <p:sp>
        <p:nvSpPr>
          <p:cNvPr id="2" name="Rectángulo 1">
            <a:extLst>
              <a:ext uri="{FF2B5EF4-FFF2-40B4-BE49-F238E27FC236}">
                <a16:creationId xmlns:a16="http://schemas.microsoft.com/office/drawing/2014/main" id="{D4BEAC45-6B2B-4F7A-B16F-0CBF7C2E68DE}"/>
              </a:ext>
            </a:extLst>
          </p:cNvPr>
          <p:cNvSpPr/>
          <p:nvPr/>
        </p:nvSpPr>
        <p:spPr>
          <a:xfrm>
            <a:off x="2221174" y="1853810"/>
            <a:ext cx="8531049" cy="830997"/>
          </a:xfrm>
          <a:prstGeom prst="rect">
            <a:avLst/>
          </a:prstGeom>
        </p:spPr>
        <p:txBody>
          <a:bodyPr wrap="square">
            <a:spAutoFit/>
          </a:bodyPr>
          <a:lstStyle/>
          <a:p>
            <a:pPr marL="285750" indent="-285750" algn="just">
              <a:buFont typeface="Arial" panose="020B0604020202020204" pitchFamily="34" charset="0"/>
              <a:buChar char="•"/>
            </a:pPr>
            <a:r>
              <a:rPr lang="es-ES" sz="2400" dirty="0"/>
              <a:t>Ejercer la función constitucional de Vigilancia y Control Fiscal para garantizar el buen manejo de recursos públicos.</a:t>
            </a:r>
            <a:endParaRPr lang="es-CO" sz="2400" dirty="0"/>
          </a:p>
        </p:txBody>
      </p:sp>
      <p:graphicFrame>
        <p:nvGraphicFramePr>
          <p:cNvPr id="24" name="Diagrama 23">
            <a:extLst>
              <a:ext uri="{FF2B5EF4-FFF2-40B4-BE49-F238E27FC236}">
                <a16:creationId xmlns:a16="http://schemas.microsoft.com/office/drawing/2014/main" id="{3BFCAEAE-9A89-4A00-80DC-25AD1CA58B52}"/>
              </a:ext>
            </a:extLst>
          </p:cNvPr>
          <p:cNvGraphicFramePr/>
          <p:nvPr>
            <p:extLst>
              <p:ext uri="{D42A27DB-BD31-4B8C-83A1-F6EECF244321}">
                <p14:modId xmlns:p14="http://schemas.microsoft.com/office/powerpoint/2010/main" val="3602796340"/>
              </p:ext>
            </p:extLst>
          </p:nvPr>
        </p:nvGraphicFramePr>
        <p:xfrm>
          <a:off x="3055000" y="2484719"/>
          <a:ext cx="8511324" cy="21362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5" name="Elipse 34">
            <a:extLst>
              <a:ext uri="{FF2B5EF4-FFF2-40B4-BE49-F238E27FC236}">
                <a16:creationId xmlns:a16="http://schemas.microsoft.com/office/drawing/2014/main" id="{C1A90DDB-59CA-445C-BD2A-49170FD237FB}"/>
              </a:ext>
            </a:extLst>
          </p:cNvPr>
          <p:cNvSpPr/>
          <p:nvPr/>
        </p:nvSpPr>
        <p:spPr>
          <a:xfrm>
            <a:off x="1184451" y="2670739"/>
            <a:ext cx="2016044" cy="17828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Impulsados a través de</a:t>
            </a:r>
            <a:endParaRPr lang="es-CO" sz="2000" dirty="0"/>
          </a:p>
        </p:txBody>
      </p:sp>
      <p:pic>
        <p:nvPicPr>
          <p:cNvPr id="37" name="Gráfico 36" descr="Catedrático">
            <a:extLst>
              <a:ext uri="{FF2B5EF4-FFF2-40B4-BE49-F238E27FC236}">
                <a16:creationId xmlns:a16="http://schemas.microsoft.com/office/drawing/2014/main" id="{1C80F37E-CD1F-4EE6-B306-F9C642FA644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90388" y="3922940"/>
            <a:ext cx="1887866" cy="1887866"/>
          </a:xfrm>
          <a:prstGeom prst="rect">
            <a:avLst/>
          </a:prstGeom>
        </p:spPr>
      </p:pic>
      <p:pic>
        <p:nvPicPr>
          <p:cNvPr id="39" name="Gráfico 38" descr="Martillo de juez">
            <a:extLst>
              <a:ext uri="{FF2B5EF4-FFF2-40B4-BE49-F238E27FC236}">
                <a16:creationId xmlns:a16="http://schemas.microsoft.com/office/drawing/2014/main" id="{446F4A0F-603D-4C52-8C8F-0D27484CFB5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574896" y="4341121"/>
            <a:ext cx="1617324" cy="1617324"/>
          </a:xfrm>
          <a:prstGeom prst="rect">
            <a:avLst/>
          </a:prstGeom>
        </p:spPr>
      </p:pic>
      <p:pic>
        <p:nvPicPr>
          <p:cNvPr id="41" name="Gráfico 40" descr="Balanza de la justicia">
            <a:extLst>
              <a:ext uri="{FF2B5EF4-FFF2-40B4-BE49-F238E27FC236}">
                <a16:creationId xmlns:a16="http://schemas.microsoft.com/office/drawing/2014/main" id="{3FF6F030-810F-4454-B19F-78A3AC56E89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598440" y="4234854"/>
            <a:ext cx="1642096" cy="1642096"/>
          </a:xfrm>
          <a:prstGeom prst="rect">
            <a:avLst/>
          </a:prstGeom>
        </p:spPr>
      </p:pic>
      <p:pic>
        <p:nvPicPr>
          <p:cNvPr id="43" name="Gráfico 42" descr="Dólar">
            <a:extLst>
              <a:ext uri="{FF2B5EF4-FFF2-40B4-BE49-F238E27FC236}">
                <a16:creationId xmlns:a16="http://schemas.microsoft.com/office/drawing/2014/main" id="{4E111252-8194-4626-BFB2-CFA043FF83D9}"/>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47121" y="4341121"/>
            <a:ext cx="1384438" cy="1384438"/>
          </a:xfrm>
          <a:prstGeom prst="rect">
            <a:avLst/>
          </a:prstGeom>
        </p:spPr>
      </p:pic>
    </p:spTree>
    <p:extLst>
      <p:ext uri="{BB962C8B-B14F-4D97-AF65-F5344CB8AC3E}">
        <p14:creationId xmlns:p14="http://schemas.microsoft.com/office/powerpoint/2010/main" val="323046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par>
                                <p:cTn id="25" presetID="53" presetClass="entr" presetSubtype="16"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par>
                                <p:cTn id="30" presetID="53" presetClass="entr" presetSubtype="16"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53" presetClass="entr" presetSubtype="16"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4" grpId="0">
        <p:bldAsOne/>
      </p:bldGraphic>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2472282" y="66943"/>
            <a:ext cx="9687393" cy="50084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y con Resultados</a:t>
            </a:r>
            <a:endParaRPr lang="es-CO" sz="2800" dirty="0">
              <a:solidFill>
                <a:schemeClr val="bg1"/>
              </a:solidFill>
            </a:endParaRPr>
          </a:p>
        </p:txBody>
      </p:sp>
      <p:grpSp>
        <p:nvGrpSpPr>
          <p:cNvPr id="5" name="Grupo 4">
            <a:extLst>
              <a:ext uri="{FF2B5EF4-FFF2-40B4-BE49-F238E27FC236}">
                <a16:creationId xmlns:a16="http://schemas.microsoft.com/office/drawing/2014/main" id="{BE6071C0-609B-46CF-83C0-9E4AE4112CF6}"/>
              </a:ext>
            </a:extLst>
          </p:cNvPr>
          <p:cNvGrpSpPr/>
          <p:nvPr/>
        </p:nvGrpSpPr>
        <p:grpSpPr>
          <a:xfrm>
            <a:off x="0" y="62407"/>
            <a:ext cx="2472282" cy="465211"/>
            <a:chOff x="9875523" y="6341011"/>
            <a:chExt cx="2273847" cy="465211"/>
          </a:xfrm>
        </p:grpSpPr>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grpSp>
      <p:sp>
        <p:nvSpPr>
          <p:cNvPr id="3" name="Rectángulo: esquinas diagonales cortadas 2">
            <a:extLst>
              <a:ext uri="{FF2B5EF4-FFF2-40B4-BE49-F238E27FC236}">
                <a16:creationId xmlns:a16="http://schemas.microsoft.com/office/drawing/2014/main" id="{D16857A6-D27D-4177-B57E-7F43B2A2971A}"/>
              </a:ext>
            </a:extLst>
          </p:cNvPr>
          <p:cNvSpPr/>
          <p:nvPr/>
        </p:nvSpPr>
        <p:spPr>
          <a:xfrm>
            <a:off x="0" y="5659536"/>
            <a:ext cx="12192000" cy="1171739"/>
          </a:xfrm>
          <a:prstGeom prst="snip2Diag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5">
            <a:extLst>
              <a:ext uri="{FF2B5EF4-FFF2-40B4-BE49-F238E27FC236}">
                <a16:creationId xmlns:a16="http://schemas.microsoft.com/office/drawing/2014/main" id="{E92B1156-32DA-47F0-B51A-441A8DC44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087" y="5661643"/>
            <a:ext cx="4505954" cy="1171739"/>
          </a:xfrm>
          <a:prstGeom prst="rect">
            <a:avLst/>
          </a:prstGeom>
        </p:spPr>
      </p:pic>
      <p:sp>
        <p:nvSpPr>
          <p:cNvPr id="18" name="CuadroTexto 17">
            <a:extLst>
              <a:ext uri="{FF2B5EF4-FFF2-40B4-BE49-F238E27FC236}">
                <a16:creationId xmlns:a16="http://schemas.microsoft.com/office/drawing/2014/main" id="{00C718CB-1E54-4A28-AFBF-07421B9DB2F8}"/>
              </a:ext>
            </a:extLst>
          </p:cNvPr>
          <p:cNvSpPr txBox="1"/>
          <p:nvPr/>
        </p:nvSpPr>
        <p:spPr>
          <a:xfrm>
            <a:off x="689374" y="607887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2623954" y="6064809"/>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4539783" y="6060407"/>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835" y="611822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7092" y="6104974"/>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9623" y="6104974"/>
            <a:ext cx="370160" cy="22538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esquinas redondeadas 1">
            <a:extLst>
              <a:ext uri="{FF2B5EF4-FFF2-40B4-BE49-F238E27FC236}">
                <a16:creationId xmlns:a16="http://schemas.microsoft.com/office/drawing/2014/main" id="{8EFC0D0D-74E7-4F12-8BBB-FE1F4B15FE84}"/>
              </a:ext>
            </a:extLst>
          </p:cNvPr>
          <p:cNvSpPr/>
          <p:nvPr/>
        </p:nvSpPr>
        <p:spPr>
          <a:xfrm>
            <a:off x="8401078" y="6386631"/>
            <a:ext cx="2867660" cy="307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23">
            <a:extLst>
              <a:ext uri="{FF2B5EF4-FFF2-40B4-BE49-F238E27FC236}">
                <a16:creationId xmlns:a16="http://schemas.microsoft.com/office/drawing/2014/main" id="{DF2122D4-BEB6-40D9-A61E-BF0DE32B9283}"/>
              </a:ext>
            </a:extLst>
          </p:cNvPr>
          <p:cNvSpPr/>
          <p:nvPr/>
        </p:nvSpPr>
        <p:spPr>
          <a:xfrm>
            <a:off x="3808252" y="18846"/>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sp>
        <p:nvSpPr>
          <p:cNvPr id="25" name="Rectángulo 24">
            <a:extLst>
              <a:ext uri="{FF2B5EF4-FFF2-40B4-BE49-F238E27FC236}">
                <a16:creationId xmlns:a16="http://schemas.microsoft.com/office/drawing/2014/main" id="{7A7E9816-DB8B-4BF5-AAC9-9B5B451E5B08}"/>
              </a:ext>
            </a:extLst>
          </p:cNvPr>
          <p:cNvSpPr/>
          <p:nvPr/>
        </p:nvSpPr>
        <p:spPr>
          <a:xfrm>
            <a:off x="645904" y="2362780"/>
            <a:ext cx="11135207" cy="1446550"/>
          </a:xfrm>
          <a:prstGeom prst="rect">
            <a:avLst/>
          </a:prstGeom>
        </p:spPr>
        <p:txBody>
          <a:bodyPr wrap="square">
            <a:spAutoFit/>
          </a:bodyPr>
          <a:lstStyle/>
          <a:p>
            <a:pPr lvl="0" algn="ctr">
              <a:spcBef>
                <a:spcPct val="0"/>
              </a:spcBef>
              <a:defRPr/>
            </a:pPr>
            <a:r>
              <a:rPr lang="es-CO" sz="4400" b="1" dirty="0">
                <a:solidFill>
                  <a:schemeClr val="accent6"/>
                </a:solidFill>
              </a:rPr>
              <a:t>1. FORTALECIMIENTO A LA GESTIÓN ADMINISTRATIVA, FINANCIERA Y JURÍDICA</a:t>
            </a:r>
          </a:p>
        </p:txBody>
      </p:sp>
    </p:spTree>
    <p:extLst>
      <p:ext uri="{BB962C8B-B14F-4D97-AF65-F5344CB8AC3E}">
        <p14:creationId xmlns:p14="http://schemas.microsoft.com/office/powerpoint/2010/main" val="57643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diagonales cortadas 2">
            <a:extLst>
              <a:ext uri="{FF2B5EF4-FFF2-40B4-BE49-F238E27FC236}">
                <a16:creationId xmlns:a16="http://schemas.microsoft.com/office/drawing/2014/main" id="{D16857A6-D27D-4177-B57E-7F43B2A2971A}"/>
              </a:ext>
            </a:extLst>
          </p:cNvPr>
          <p:cNvSpPr/>
          <p:nvPr/>
        </p:nvSpPr>
        <p:spPr>
          <a:xfrm>
            <a:off x="0" y="0"/>
            <a:ext cx="12192000" cy="1171739"/>
          </a:xfrm>
          <a:prstGeom prst="snip2Diag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5">
            <a:extLst>
              <a:ext uri="{FF2B5EF4-FFF2-40B4-BE49-F238E27FC236}">
                <a16:creationId xmlns:a16="http://schemas.microsoft.com/office/drawing/2014/main" id="{E92B1156-32DA-47F0-B51A-441A8DC44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322" y="0"/>
            <a:ext cx="4505954" cy="1171739"/>
          </a:xfrm>
          <a:prstGeom prst="rect">
            <a:avLst/>
          </a:prstGeom>
        </p:spPr>
      </p:pic>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3"/>
          <a:stretch>
            <a:fillRect/>
          </a:stretch>
        </p:blipFill>
        <p:spPr>
          <a:xfrm>
            <a:off x="11667744" y="6355079"/>
            <a:ext cx="481626" cy="451143"/>
          </a:xfrm>
          <a:prstGeom prst="rect">
            <a:avLst/>
          </a:prstGeom>
        </p:spPr>
      </p:pic>
      <p:sp>
        <p:nvSpPr>
          <p:cNvPr id="18" name="CuadroTexto 17">
            <a:extLst>
              <a:ext uri="{FF2B5EF4-FFF2-40B4-BE49-F238E27FC236}">
                <a16:creationId xmlns:a16="http://schemas.microsoft.com/office/drawing/2014/main" id="{00C718CB-1E54-4A28-AFBF-07421B9DB2F8}"/>
              </a:ext>
            </a:extLst>
          </p:cNvPr>
          <p:cNvSpPr txBox="1"/>
          <p:nvPr/>
        </p:nvSpPr>
        <p:spPr>
          <a:xfrm>
            <a:off x="689374" y="419341"/>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2623954" y="405273"/>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4539783" y="400871"/>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835" y="458688"/>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7092" y="445438"/>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9623" y="445438"/>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60" name="Marcador de contenido 3">
            <a:extLst>
              <a:ext uri="{FF2B5EF4-FFF2-40B4-BE49-F238E27FC236}">
                <a16:creationId xmlns:a16="http://schemas.microsoft.com/office/drawing/2014/main" id="{E93A2D74-914C-4980-A72E-BFFF987536A2}"/>
              </a:ext>
            </a:extLst>
          </p:cNvPr>
          <p:cNvPicPr>
            <a:picLocks noChangeAspect="1"/>
          </p:cNvPicPr>
          <p:nvPr/>
        </p:nvPicPr>
        <p:blipFill rotWithShape="1">
          <a:blip r:embed="rId7"/>
          <a:srcRect t="89970" r="50454"/>
          <a:stretch/>
        </p:blipFill>
        <p:spPr>
          <a:xfrm>
            <a:off x="1384009" y="5514535"/>
            <a:ext cx="9818684" cy="798340"/>
          </a:xfrm>
          <a:prstGeom prst="rect">
            <a:avLst/>
          </a:prstGeom>
        </p:spPr>
      </p:pic>
      <p:pic>
        <p:nvPicPr>
          <p:cNvPr id="4" name="Imagen 3">
            <a:extLst>
              <a:ext uri="{FF2B5EF4-FFF2-40B4-BE49-F238E27FC236}">
                <a16:creationId xmlns:a16="http://schemas.microsoft.com/office/drawing/2014/main" id="{0F664ED6-A42B-4336-8750-A7031F0CE2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4007" y="1225971"/>
            <a:ext cx="9818684" cy="4277577"/>
          </a:xfrm>
          <a:prstGeom prst="rect">
            <a:avLst/>
          </a:prstGeom>
        </p:spPr>
      </p:pic>
    </p:spTree>
    <p:extLst>
      <p:ext uri="{BB962C8B-B14F-4D97-AF65-F5344CB8AC3E}">
        <p14:creationId xmlns:p14="http://schemas.microsoft.com/office/powerpoint/2010/main" val="101830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2000"/>
                                        <p:tgtEl>
                                          <p:spTgt spid="60"/>
                                        </p:tgtEl>
                                      </p:cBhvr>
                                    </p:animEffect>
                                    <p:anim calcmode="lin" valueType="num">
                                      <p:cBhvr>
                                        <p:cTn id="13" dur="2000" fill="hold"/>
                                        <p:tgtEl>
                                          <p:spTgt spid="60"/>
                                        </p:tgtEl>
                                        <p:attrNameLst>
                                          <p:attrName>ppt_w</p:attrName>
                                        </p:attrNameLst>
                                      </p:cBhvr>
                                      <p:tavLst>
                                        <p:tav tm="0" fmla="#ppt_w*sin(2.5*pi*$)">
                                          <p:val>
                                            <p:fltVal val="0"/>
                                          </p:val>
                                        </p:tav>
                                        <p:tav tm="100000">
                                          <p:val>
                                            <p:fltVal val="1"/>
                                          </p:val>
                                        </p:tav>
                                      </p:tavLst>
                                    </p:anim>
                                    <p:anim calcmode="lin" valueType="num">
                                      <p:cBhvr>
                                        <p:cTn id="14" dur="2000" fill="hold"/>
                                        <p:tgtEl>
                                          <p:spTgt spid="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D77C504-427B-4451-BB5D-2C12DCEB3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47" y="169664"/>
            <a:ext cx="11542643" cy="6481464"/>
          </a:xfrm>
          <a:prstGeom prst="rect">
            <a:avLst/>
          </a:prstGeom>
        </p:spPr>
      </p:pic>
    </p:spTree>
    <p:extLst>
      <p:ext uri="{BB962C8B-B14F-4D97-AF65-F5344CB8AC3E}">
        <p14:creationId xmlns:p14="http://schemas.microsoft.com/office/powerpoint/2010/main" val="2858132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diagonales cortadas 2">
            <a:extLst>
              <a:ext uri="{FF2B5EF4-FFF2-40B4-BE49-F238E27FC236}">
                <a16:creationId xmlns:a16="http://schemas.microsoft.com/office/drawing/2014/main" id="{D16857A6-D27D-4177-B57E-7F43B2A2971A}"/>
              </a:ext>
            </a:extLst>
          </p:cNvPr>
          <p:cNvSpPr/>
          <p:nvPr/>
        </p:nvSpPr>
        <p:spPr>
          <a:xfrm>
            <a:off x="0" y="0"/>
            <a:ext cx="12192000" cy="1171739"/>
          </a:xfrm>
          <a:prstGeom prst="snip2Diag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5">
            <a:extLst>
              <a:ext uri="{FF2B5EF4-FFF2-40B4-BE49-F238E27FC236}">
                <a16:creationId xmlns:a16="http://schemas.microsoft.com/office/drawing/2014/main" id="{E92B1156-32DA-47F0-B51A-441A8DC44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322" y="0"/>
            <a:ext cx="4505954" cy="1171739"/>
          </a:xfrm>
          <a:prstGeom prst="rect">
            <a:avLst/>
          </a:prstGeom>
        </p:spPr>
      </p:pic>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3"/>
          <a:stretch>
            <a:fillRect/>
          </a:stretch>
        </p:blipFill>
        <p:spPr>
          <a:xfrm>
            <a:off x="11667744" y="6355079"/>
            <a:ext cx="481626" cy="451143"/>
          </a:xfrm>
          <a:prstGeom prst="rect">
            <a:avLst/>
          </a:prstGeom>
        </p:spPr>
      </p:pic>
      <p:sp>
        <p:nvSpPr>
          <p:cNvPr id="18" name="CuadroTexto 17">
            <a:extLst>
              <a:ext uri="{FF2B5EF4-FFF2-40B4-BE49-F238E27FC236}">
                <a16:creationId xmlns:a16="http://schemas.microsoft.com/office/drawing/2014/main" id="{00C718CB-1E54-4A28-AFBF-07421B9DB2F8}"/>
              </a:ext>
            </a:extLst>
          </p:cNvPr>
          <p:cNvSpPr txBox="1"/>
          <p:nvPr/>
        </p:nvSpPr>
        <p:spPr>
          <a:xfrm>
            <a:off x="689374" y="419341"/>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2623954" y="405273"/>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4539783" y="400871"/>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835" y="458688"/>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7092" y="445438"/>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9623" y="445438"/>
            <a:ext cx="370160" cy="225385"/>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59076468-F63E-4176-8DF9-5BD6A1D3C7BD}"/>
              </a:ext>
            </a:extLst>
          </p:cNvPr>
          <p:cNvSpPr txBox="1"/>
          <p:nvPr/>
        </p:nvSpPr>
        <p:spPr>
          <a:xfrm>
            <a:off x="1789386" y="2976944"/>
            <a:ext cx="8809150" cy="1569660"/>
          </a:xfrm>
          <a:prstGeom prst="rect">
            <a:avLst/>
          </a:prstGeom>
          <a:noFill/>
        </p:spPr>
        <p:txBody>
          <a:bodyPr wrap="square" rtlCol="0">
            <a:spAutoFit/>
          </a:bodyPr>
          <a:lstStyle/>
          <a:p>
            <a:pPr algn="ctr"/>
            <a:r>
              <a:rPr lang="es-CO" sz="8800" i="1" dirty="0">
                <a:solidFill>
                  <a:schemeClr val="accent2"/>
                </a:solidFill>
                <a:latin typeface="Copperplate Gothic Bold" panose="020E0705020206020404" pitchFamily="34" charset="0"/>
              </a:rPr>
              <a:t>Preguntas </a:t>
            </a:r>
            <a:r>
              <a:rPr lang="es-CO" sz="9600" i="1" dirty="0">
                <a:solidFill>
                  <a:schemeClr val="accent2"/>
                </a:solidFill>
                <a:latin typeface="Copperplate Gothic Bold" panose="020E0705020206020404" pitchFamily="34" charset="0"/>
              </a:rPr>
              <a:t>?</a:t>
            </a:r>
          </a:p>
        </p:txBody>
      </p:sp>
    </p:spTree>
    <p:extLst>
      <p:ext uri="{BB962C8B-B14F-4D97-AF65-F5344CB8AC3E}">
        <p14:creationId xmlns:p14="http://schemas.microsoft.com/office/powerpoint/2010/main" val="137155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ppt_w</p:attrName>
                                        </p:attrNameLst>
                                      </p:cBhvr>
                                      <p:tavLst>
                                        <p:tav tm="0" fmla="#ppt_w*sin(2.5*pi*$)">
                                          <p:val>
                                            <p:fltVal val="0"/>
                                          </p:val>
                                        </p:tav>
                                        <p:tav tm="100000">
                                          <p:val>
                                            <p:fltVal val="1"/>
                                          </p:val>
                                        </p:tav>
                                      </p:tavLst>
                                    </p:anim>
                                    <p:anim calcmode="lin" valueType="num">
                                      <p:cBhvr>
                                        <p:cTn id="9"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35056" y="131054"/>
            <a:ext cx="878808"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1251846" y="5976915"/>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3186426" y="596284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5102255" y="5958445"/>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81" y="601386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564" y="6003012"/>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095" y="6003012"/>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2224" y="5396536"/>
            <a:ext cx="1015198" cy="869686"/>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291575" y="120553"/>
            <a:ext cx="87880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pic>
        <p:nvPicPr>
          <p:cNvPr id="37" name="Gráfico 36" descr="Catedrático">
            <a:extLst>
              <a:ext uri="{FF2B5EF4-FFF2-40B4-BE49-F238E27FC236}">
                <a16:creationId xmlns:a16="http://schemas.microsoft.com/office/drawing/2014/main" id="{1C80F37E-CD1F-4EE6-B306-F9C642FA64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52018" y="1950280"/>
            <a:ext cx="1887866" cy="1887866"/>
          </a:xfrm>
          <a:prstGeom prst="rect">
            <a:avLst/>
          </a:prstGeom>
        </p:spPr>
      </p:pic>
      <p:sp>
        <p:nvSpPr>
          <p:cNvPr id="3" name="Rectángulo 2"/>
          <p:cNvSpPr/>
          <p:nvPr/>
        </p:nvSpPr>
        <p:spPr>
          <a:xfrm>
            <a:off x="1684094" y="1940252"/>
            <a:ext cx="8191429" cy="2739211"/>
          </a:xfrm>
          <a:prstGeom prst="rect">
            <a:avLst/>
          </a:prstGeom>
        </p:spPr>
        <p:txBody>
          <a:bodyPr wrap="square">
            <a:spAutoFit/>
          </a:bodyPr>
          <a:lstStyle/>
          <a:p>
            <a:pPr marL="228600" lvl="0" indent="-228600" algn="just">
              <a:spcAft>
                <a:spcPts val="0"/>
              </a:spcAft>
              <a:buAutoNum type="arabicPeriod"/>
            </a:pPr>
            <a:r>
              <a:rPr lang="es-CO" sz="1600" b="1" dirty="0">
                <a:latin typeface="Arial" panose="020B0604020202020204" pitchFamily="34" charset="0"/>
                <a:ea typeface="Times New Roman" panose="02020603050405020304" pitchFamily="18" charset="0"/>
              </a:rPr>
              <a:t>Como norma de control </a:t>
            </a:r>
          </a:p>
          <a:p>
            <a:pPr lvl="0" algn="just">
              <a:spcAft>
                <a:spcPts val="0"/>
              </a:spcAft>
            </a:pPr>
            <a:r>
              <a:rPr lang="es-CO" sz="1600" b="1" dirty="0">
                <a:latin typeface="Arial" panose="020B0604020202020204" pitchFamily="34" charset="0"/>
                <a:ea typeface="Times New Roman" panose="02020603050405020304" pitchFamily="18" charset="0"/>
              </a:rPr>
              <a:t>¿Qué influencia ejerce el plan único de cuentas (</a:t>
            </a:r>
            <a:r>
              <a:rPr lang="es-CO" sz="1600" b="1" dirty="0" err="1">
                <a:latin typeface="Arial" panose="020B0604020202020204" pitchFamily="34" charset="0"/>
                <a:ea typeface="Times New Roman" panose="02020603050405020304" pitchFamily="18" charset="0"/>
              </a:rPr>
              <a:t>puc</a:t>
            </a:r>
            <a:r>
              <a:rPr lang="es-CO" sz="1600" b="1" dirty="0">
                <a:latin typeface="Arial" panose="020B0604020202020204" pitchFamily="34" charset="0"/>
                <a:ea typeface="Times New Roman" panose="02020603050405020304" pitchFamily="18" charset="0"/>
              </a:rPr>
              <a:t>) en el control fiscal estatal?</a:t>
            </a:r>
            <a:r>
              <a:rPr lang="x-none" sz="1600" b="1" dirty="0">
                <a:latin typeface="Arial" panose="020B0604020202020204" pitchFamily="34" charset="0"/>
                <a:ea typeface="Times New Roman" panose="02020603050405020304" pitchFamily="18" charset="0"/>
              </a:rPr>
              <a:t>”</a:t>
            </a:r>
            <a:endParaRPr lang="es-CO" sz="1600" b="1" dirty="0">
              <a:latin typeface="Times New Roman" panose="02020603050405020304" pitchFamily="18" charset="0"/>
              <a:ea typeface="Times New Roman" panose="02020603050405020304" pitchFamily="18" charset="0"/>
            </a:endParaRPr>
          </a:p>
          <a:p>
            <a:pPr lvl="0" algn="just">
              <a:spcAft>
                <a:spcPts val="0"/>
              </a:spcAft>
            </a:pPr>
            <a:endParaRPr lang="es-CO" sz="1600" dirty="0">
              <a:latin typeface="Arial" panose="020B0604020202020204" pitchFamily="34" charset="0"/>
              <a:ea typeface="Times New Roman" panose="02020603050405020304" pitchFamily="18" charset="0"/>
            </a:endParaRPr>
          </a:p>
          <a:p>
            <a:pPr lvl="0" algn="just">
              <a:spcAft>
                <a:spcPts val="0"/>
              </a:spcAft>
            </a:pPr>
            <a:r>
              <a:rPr lang="es-CO" sz="1600" dirty="0">
                <a:latin typeface="Arial" panose="020B0604020202020204" pitchFamily="34" charset="0"/>
                <a:ea typeface="Times New Roman" panose="02020603050405020304" pitchFamily="18" charset="0"/>
              </a:rPr>
              <a:t>Rta/ El PUC, fue reemplazado por el Catálogo Único de Cuentas, basado en NIIF- Normas financieras internacionales, son muy importantes para el ejercicio del control fiscal, tomando en cuenta las políticas y manuales de contabilidad adoptadas por cada entidad, por el hecho de que cada rubro o concepto del gasto tiene una definición que debe tener vínculo con la cuenta que se utilice, si existe una mala codificación, puede constituirse en riesgo que podría conllevar a algún hallazgo administrativo y podría tener diferentes connotaciones. </a:t>
            </a:r>
            <a:endParaRPr lang="es-CO" sz="1200" dirty="0">
              <a:latin typeface="Arial" panose="020B0604020202020204" pitchFamily="34" charset="0"/>
              <a:ea typeface="Times New Roman" panose="02020603050405020304" pitchFamily="18" charset="0"/>
            </a:endParaRPr>
          </a:p>
          <a:p>
            <a:pPr lvl="0" algn="just">
              <a:spcAft>
                <a:spcPts val="0"/>
              </a:spcAft>
            </a:pPr>
            <a:endParaRPr lang="es-CO" sz="1200" dirty="0">
              <a:latin typeface="Arial" panose="020B0604020202020204" pitchFamily="34" charset="0"/>
              <a:ea typeface="Times New Roman" panose="02020603050405020304" pitchFamily="18" charset="0"/>
            </a:endParaRPr>
          </a:p>
        </p:txBody>
      </p:sp>
      <p:sp>
        <p:nvSpPr>
          <p:cNvPr id="5" name="Rectángulo 4"/>
          <p:cNvSpPr/>
          <p:nvPr/>
        </p:nvSpPr>
        <p:spPr>
          <a:xfrm>
            <a:off x="1684095" y="470478"/>
            <a:ext cx="6096000" cy="1077218"/>
          </a:xfrm>
          <a:prstGeom prst="rect">
            <a:avLst/>
          </a:prstGeom>
        </p:spPr>
        <p:txBody>
          <a:bodyPr>
            <a:spAutoFit/>
          </a:bodyPr>
          <a:lstStyle/>
          <a:p>
            <a:pPr algn="just">
              <a:spcAft>
                <a:spcPts val="0"/>
              </a:spcAft>
            </a:pPr>
            <a:r>
              <a:rPr lang="en-US" sz="1600" dirty="0" err="1">
                <a:latin typeface="Arial" panose="020B0604020202020204" pitchFamily="34" charset="0"/>
                <a:ea typeface="Times New Roman" panose="02020603050405020304" pitchFamily="18" charset="0"/>
              </a:rPr>
              <a:t>Señor</a:t>
            </a:r>
            <a:endParaRPr lang="es-CO" sz="1600" dirty="0">
              <a:latin typeface="Times New Roman" panose="02020603050405020304" pitchFamily="18" charset="0"/>
              <a:ea typeface="Times New Roman" panose="02020603050405020304" pitchFamily="18" charset="0"/>
            </a:endParaRPr>
          </a:p>
          <a:p>
            <a:pPr algn="just">
              <a:spcAft>
                <a:spcPts val="0"/>
              </a:spcAft>
            </a:pPr>
            <a:r>
              <a:rPr lang="en-US" sz="1600" b="1" dirty="0">
                <a:latin typeface="Arial" panose="020B0604020202020204" pitchFamily="34" charset="0"/>
                <a:ea typeface="Times New Roman" panose="02020603050405020304" pitchFamily="18" charset="0"/>
              </a:rPr>
              <a:t>DANNY ROBERT HOWARD </a:t>
            </a:r>
            <a:endParaRPr lang="es-CO" sz="1600" dirty="0">
              <a:latin typeface="Times New Roman" panose="02020603050405020304" pitchFamily="18" charset="0"/>
              <a:ea typeface="Times New Roman" panose="02020603050405020304" pitchFamily="18" charset="0"/>
            </a:endParaRPr>
          </a:p>
          <a:p>
            <a:pPr algn="just">
              <a:spcAft>
                <a:spcPts val="0"/>
              </a:spcAft>
            </a:pPr>
            <a:r>
              <a:rPr lang="en-US" sz="1600" dirty="0">
                <a:latin typeface="Arial" panose="020B0604020202020204" pitchFamily="34" charset="0"/>
                <a:ea typeface="Times New Roman" panose="02020603050405020304" pitchFamily="18" charset="0"/>
              </a:rPr>
              <a:t>Sector el </a:t>
            </a:r>
            <a:r>
              <a:rPr lang="en-US" sz="1600" dirty="0" err="1">
                <a:latin typeface="Arial" panose="020B0604020202020204" pitchFamily="34" charset="0"/>
                <a:ea typeface="Times New Roman" panose="02020603050405020304" pitchFamily="18" charset="0"/>
              </a:rPr>
              <a:t>Caballete</a:t>
            </a:r>
            <a:endParaRPr lang="es-CO" sz="1600" dirty="0">
              <a:latin typeface="Times New Roman" panose="02020603050405020304" pitchFamily="18" charset="0"/>
              <a:ea typeface="Times New Roman" panose="02020603050405020304" pitchFamily="18" charset="0"/>
            </a:endParaRPr>
          </a:p>
          <a:p>
            <a:pPr algn="just">
              <a:spcAft>
                <a:spcPts val="0"/>
              </a:spcAft>
            </a:pPr>
            <a:r>
              <a:rPr lang="en-US" sz="1600" dirty="0">
                <a:latin typeface="Arial" panose="020B0604020202020204" pitchFamily="34" charset="0"/>
                <a:ea typeface="Times New Roman" panose="02020603050405020304" pitchFamily="18" charset="0"/>
              </a:rPr>
              <a:t>Providencia y Santa Catalina</a:t>
            </a:r>
            <a:endParaRPr lang="es-CO"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52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10694668" y="140674"/>
            <a:ext cx="1171226"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2728962" y="5948779"/>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4663542" y="5934711"/>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6579371" y="5930309"/>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9423" y="5988126"/>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6680" y="5974876"/>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9211" y="5974876"/>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569" y="5308694"/>
            <a:ext cx="1067435" cy="914436"/>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11048702" y="144239"/>
            <a:ext cx="107417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2" name="Rectángulo 1"/>
          <p:cNvSpPr/>
          <p:nvPr/>
        </p:nvSpPr>
        <p:spPr>
          <a:xfrm>
            <a:off x="691832" y="538886"/>
            <a:ext cx="9552670" cy="4985980"/>
          </a:xfrm>
          <a:prstGeom prst="rect">
            <a:avLst/>
          </a:prstGeom>
        </p:spPr>
        <p:txBody>
          <a:bodyPr wrap="square">
            <a:spAutoFit/>
          </a:bodyPr>
          <a:lstStyle/>
          <a:p>
            <a:pPr lvl="0" algn="just"/>
            <a:r>
              <a:rPr lang="es-CO" sz="1600" b="1" dirty="0">
                <a:solidFill>
                  <a:prstClr val="black"/>
                </a:solidFill>
                <a:latin typeface="Arial" panose="020B0604020202020204" pitchFamily="34" charset="0"/>
                <a:ea typeface="Times New Roman" panose="02020603050405020304" pitchFamily="18" charset="0"/>
              </a:rPr>
              <a:t>2. ¿Qué artículo constitucional apoya las veedurías ciudadanas?</a:t>
            </a:r>
          </a:p>
          <a:p>
            <a:pPr lvl="0" algn="just"/>
            <a:endParaRPr lang="es-CO" sz="1600" dirty="0">
              <a:latin typeface="Arial" panose="020B0604020202020204" pitchFamily="34" charset="0"/>
              <a:ea typeface="Times New Roman" panose="02020603050405020304" pitchFamily="18" charset="0"/>
            </a:endParaRPr>
          </a:p>
          <a:p>
            <a:pPr lvl="0" algn="just"/>
            <a:r>
              <a:rPr lang="es-CO" sz="1600" dirty="0">
                <a:latin typeface="Arial" panose="020B0604020202020204" pitchFamily="34" charset="0"/>
                <a:ea typeface="Times New Roman" panose="02020603050405020304" pitchFamily="18" charset="0"/>
              </a:rPr>
              <a:t>Rta/ </a:t>
            </a:r>
          </a:p>
          <a:p>
            <a:pPr lvl="0" algn="just">
              <a:spcAft>
                <a:spcPts val="0"/>
              </a:spcAft>
            </a:pPr>
            <a:r>
              <a:rPr lang="es-CO" sz="1400" dirty="0">
                <a:latin typeface="Arial" panose="020B0604020202020204" pitchFamily="34" charset="0"/>
                <a:ea typeface="Times New Roman" panose="02020603050405020304" pitchFamily="18" charset="0"/>
              </a:rPr>
              <a:t>Las veedurías ciudadanas fueron creadas por la Ley 134 de 1994, que regula los mecanismos de participación ciudadana, en desarrollo de los artículos 103 y 270 de la Constitución Política, estableciendo que las organizaciones civiles podrán constituir veedurías ciudadanas o juntas de vigilancia a nivel nacional y en todos los niveles territoriales, con el fin de vigilar la gestión pública, los resultados de las mismas y la prestación de los servicios públicos</a:t>
            </a:r>
          </a:p>
          <a:p>
            <a:pPr lvl="0" algn="just">
              <a:spcAft>
                <a:spcPts val="0"/>
              </a:spcAft>
            </a:pPr>
            <a:endParaRPr lang="es-CO" sz="1400" dirty="0">
              <a:latin typeface="Arial" panose="020B0604020202020204" pitchFamily="34" charset="0"/>
              <a:ea typeface="Times New Roman" panose="02020603050405020304" pitchFamily="18" charset="0"/>
            </a:endParaRPr>
          </a:p>
          <a:p>
            <a:pPr lvl="0" algn="just">
              <a:spcAft>
                <a:spcPts val="0"/>
              </a:spcAft>
            </a:pPr>
            <a:r>
              <a:rPr lang="es-CO" sz="1400" dirty="0">
                <a:latin typeface="Arial" panose="020B0604020202020204" pitchFamily="34" charset="0"/>
                <a:ea typeface="Times New Roman" panose="02020603050405020304" pitchFamily="18" charset="0"/>
              </a:rPr>
              <a:t>Esta vigilancia, de conformidad con lo dispuesto en el artículo 270 de la Constitución Política y el artículo 100 de la Ley 134 de 1994, se ejercerá en aquellos ámbitos, aspectos y niveles en los que en forma total o parcial, se empleen los recursos públicos con sujeción a lo dispuesto en la Ley 850 de 2003.</a:t>
            </a:r>
            <a:endParaRPr lang="es-CO" sz="1400" dirty="0">
              <a:latin typeface="Times New Roman" panose="02020603050405020304" pitchFamily="18" charset="0"/>
              <a:ea typeface="Times New Roman" panose="02020603050405020304" pitchFamily="18" charset="0"/>
            </a:endParaRPr>
          </a:p>
          <a:p>
            <a:pPr lvl="0" algn="just">
              <a:spcAft>
                <a:spcPts val="0"/>
              </a:spcAft>
            </a:pPr>
            <a:endParaRPr lang="es-CO" sz="1400" dirty="0">
              <a:latin typeface="Times New Roman" panose="02020603050405020304" pitchFamily="18" charset="0"/>
              <a:ea typeface="Times New Roman" panose="02020603050405020304" pitchFamily="18" charset="0"/>
            </a:endParaRPr>
          </a:p>
          <a:p>
            <a:pPr lvl="0" algn="just">
              <a:spcAft>
                <a:spcPts val="0"/>
              </a:spcAft>
            </a:pPr>
            <a:r>
              <a:rPr lang="es-CO" sz="1400" dirty="0">
                <a:latin typeface="Arial" panose="020B0604020202020204" pitchFamily="34" charset="0"/>
                <a:ea typeface="Times New Roman" panose="02020603050405020304" pitchFamily="18" charset="0"/>
              </a:rPr>
              <a:t>La Sentencia de la Corte Constitucional C-180 de 1994, consideró ajustada a la Constitución la figura de las veedurías ciudadanas, pues éstas no sólo pueden ser consideradas un desarrollo de la soberanía popular y de la democracia participativa (Constitución Política artículos 1º y 3º), sino también una proyección de los artículos 103 y 270 de la carta, que expresamente confieren a la ley el deber de regular las formas y sistemas de participación que permitan a los ciudadanos vigilar que la gestión pública, así como los resultados, se cumplan en los diversos niveles administrativos.</a:t>
            </a:r>
            <a:endParaRPr lang="es-CO" sz="1400" dirty="0">
              <a:latin typeface="Times New Roman" panose="02020603050405020304" pitchFamily="18" charset="0"/>
              <a:ea typeface="Times New Roman" panose="02020603050405020304" pitchFamily="18" charset="0"/>
            </a:endParaRPr>
          </a:p>
          <a:p>
            <a:pPr marL="457200" algn="just">
              <a:spcAft>
                <a:spcPts val="0"/>
              </a:spcAft>
            </a:pPr>
            <a:r>
              <a:rPr lang="es-CO" sz="1400" dirty="0">
                <a:latin typeface="Arial" panose="020B0604020202020204" pitchFamily="34" charset="0"/>
                <a:ea typeface="Times New Roman" panose="02020603050405020304" pitchFamily="18" charset="0"/>
              </a:rPr>
              <a:t> </a:t>
            </a:r>
            <a:endParaRPr lang="es-CO" sz="1400" dirty="0">
              <a:latin typeface="Times New Roman" panose="02020603050405020304" pitchFamily="18" charset="0"/>
              <a:ea typeface="Times New Roman" panose="02020603050405020304" pitchFamily="18" charset="0"/>
            </a:endParaRPr>
          </a:p>
          <a:p>
            <a:r>
              <a:rPr lang="es-CO" sz="1400" dirty="0">
                <a:latin typeface="Arial" panose="020B0604020202020204" pitchFamily="34" charset="0"/>
                <a:ea typeface="Times New Roman" panose="02020603050405020304" pitchFamily="18" charset="0"/>
              </a:rPr>
              <a:t>La Ley 850 de 2003, define el concepto de veeduría ciudadana y el procedimiento de su constitución (artículos 1º a 3º); precisa el objeto de la vigilancia de las veedurías y las finalidades.</a:t>
            </a:r>
            <a:endParaRPr lang="es-CO" sz="1600" dirty="0">
              <a:solidFill>
                <a:prstClr val="black"/>
              </a:solidFill>
              <a:latin typeface="Arial" panose="020B0604020202020204" pitchFamily="34" charset="0"/>
              <a:ea typeface="Times New Roman" panose="02020603050405020304" pitchFamily="18" charset="0"/>
            </a:endParaRPr>
          </a:p>
          <a:p>
            <a:pPr lvl="0" algn="just"/>
            <a:endParaRPr lang="es-CO" sz="1600" dirty="0">
              <a:solidFill>
                <a:prstClr val="black"/>
              </a:solidFill>
              <a:latin typeface="Arial" panose="020B0604020202020204" pitchFamily="34" charset="0"/>
              <a:ea typeface="Times New Roman" panose="02020603050405020304" pitchFamily="18" charset="0"/>
            </a:endParaRPr>
          </a:p>
          <a:p>
            <a:pPr lvl="0" algn="just"/>
            <a:endParaRPr lang="es-CO" sz="1600" dirty="0">
              <a:solidFill>
                <a:prstClr val="black"/>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10007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10694668" y="140674"/>
            <a:ext cx="1171226"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2728962" y="5948779"/>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4663542" y="5934711"/>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6579371" y="5930309"/>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9423" y="5988126"/>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6680" y="5974876"/>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9211" y="5974876"/>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569" y="5308694"/>
            <a:ext cx="1067435" cy="914436"/>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11048702" y="144239"/>
            <a:ext cx="107417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2" name="Rectángulo 1"/>
          <p:cNvSpPr/>
          <p:nvPr/>
        </p:nvSpPr>
        <p:spPr>
          <a:xfrm>
            <a:off x="691832" y="683207"/>
            <a:ext cx="9552670" cy="4493538"/>
          </a:xfrm>
          <a:prstGeom prst="rect">
            <a:avLst/>
          </a:prstGeom>
        </p:spPr>
        <p:txBody>
          <a:bodyPr wrap="square">
            <a:spAutoFit/>
          </a:bodyPr>
          <a:lstStyle/>
          <a:p>
            <a:pPr lvl="0" algn="just"/>
            <a:r>
              <a:rPr lang="es-CO" sz="1600" b="1" dirty="0">
                <a:solidFill>
                  <a:prstClr val="black"/>
                </a:solidFill>
                <a:latin typeface="Arial" panose="020B0604020202020204" pitchFamily="34" charset="0"/>
                <a:ea typeface="Times New Roman" panose="02020603050405020304" pitchFamily="18" charset="0"/>
              </a:rPr>
              <a:t>3. ¿Que nos dice la ley 616? </a:t>
            </a:r>
            <a:endParaRPr lang="es-CO" sz="1600" b="1" dirty="0">
              <a:solidFill>
                <a:prstClr val="black"/>
              </a:solidFill>
              <a:latin typeface="Times New Roman" panose="02020603050405020304" pitchFamily="18" charset="0"/>
              <a:ea typeface="Times New Roman" panose="02020603050405020304" pitchFamily="18" charset="0"/>
            </a:endParaRPr>
          </a:p>
          <a:p>
            <a:pPr lvl="0" algn="just"/>
            <a:endParaRPr lang="es-CO" sz="1600" dirty="0">
              <a:latin typeface="Arial" panose="020B0604020202020204" pitchFamily="34" charset="0"/>
              <a:ea typeface="Times New Roman" panose="02020603050405020304" pitchFamily="18" charset="0"/>
            </a:endParaRPr>
          </a:p>
          <a:p>
            <a:pPr lvl="0" algn="just">
              <a:spcAft>
                <a:spcPts val="0"/>
              </a:spcAft>
            </a:pPr>
            <a:r>
              <a:rPr lang="es-CO" sz="1400" b="1" dirty="0">
                <a:latin typeface="Arial" panose="020B0604020202020204" pitchFamily="34" charset="0"/>
                <a:ea typeface="Times New Roman" panose="02020603050405020304" pitchFamily="18" charset="0"/>
              </a:rPr>
              <a:t>Rta/ </a:t>
            </a:r>
            <a:r>
              <a:rPr lang="es-CO" sz="1400" dirty="0">
                <a:latin typeface="Arial" panose="020B0604020202020204" pitchFamily="34" charset="0"/>
                <a:ea typeface="Times New Roman" panose="02020603050405020304" pitchFamily="18" charset="0"/>
              </a:rPr>
              <a:t>La Ley 616  de octubre 02 de 2000, modifica el artículo 10 de la Ley 130 de 1994, por la cual se dicta el Estatuto Básico de los partidos y movimientos políticos, se dictan normas sobre su financiación y la de las campañas electorales y se dictan otras disposiciones.</a:t>
            </a:r>
          </a:p>
          <a:p>
            <a:pPr lvl="0" algn="just">
              <a:spcAft>
                <a:spcPts val="0"/>
              </a:spcAft>
            </a:pPr>
            <a:endParaRPr lang="es-CO" sz="1400" dirty="0">
              <a:latin typeface="Arial" panose="020B0604020202020204" pitchFamily="34" charset="0"/>
              <a:ea typeface="Times New Roman" panose="02020603050405020304" pitchFamily="18" charset="0"/>
            </a:endParaRPr>
          </a:p>
          <a:p>
            <a:pPr lvl="0" algn="just">
              <a:spcAft>
                <a:spcPts val="0"/>
              </a:spcAft>
            </a:pPr>
            <a:r>
              <a:rPr lang="es-CO" sz="1400" dirty="0">
                <a:latin typeface="Arial" panose="020B0604020202020204" pitchFamily="34" charset="0"/>
                <a:ea typeface="Times New Roman" panose="02020603050405020304" pitchFamily="18" charset="0"/>
              </a:rPr>
              <a:t>“Artículo 10. Consultas internas. La organización electoral colaborará en la realización de consultas internas. La organización electoral colaborará en la realización de consulta interna de los partidos y movimientos con personería jurídica que lo soliciten a través de sus respectivas autoridades estatutarias, para escoger candidatos a la presidencia de la República, gobernaciones departamentales y alcaldías distritales y municipales, como para tomar decisiones con respecto a su organización, interna o variación de sus estatutos. Estas consultas podrán efectuarse en los niveles nacional, departamental, distrital y municipal.”</a:t>
            </a:r>
          </a:p>
          <a:p>
            <a:pPr lvl="0" algn="just">
              <a:spcAft>
                <a:spcPts val="0"/>
              </a:spcAft>
            </a:pPr>
            <a:endParaRPr lang="es-CO" sz="1400" dirty="0">
              <a:latin typeface="Arial" panose="020B0604020202020204" pitchFamily="34" charset="0"/>
              <a:ea typeface="Times New Roman" panose="02020603050405020304" pitchFamily="18" charset="0"/>
            </a:endParaRPr>
          </a:p>
          <a:p>
            <a:pPr lvl="0" algn="just">
              <a:spcAft>
                <a:spcPts val="0"/>
              </a:spcAft>
            </a:pPr>
            <a:r>
              <a:rPr lang="es-CO" sz="1400" dirty="0">
                <a:latin typeface="Arial" panose="020B0604020202020204" pitchFamily="34" charset="0"/>
                <a:ea typeface="Times New Roman" panose="02020603050405020304" pitchFamily="18" charset="0"/>
              </a:rPr>
              <a:t>“Tal colaboración se prestará mediante el suministro de tarjetas electorales y cubículos individuales instalados en cada mesa de votación, la recolección de los votos y la realización de escrutinio, para tal efecto, el estado financiará el costo correspondiente. La organización electoral suministrará igualitariamente a los votantes, instrumentos en los cuales deben aparecer identificados con claridad y en iguales condiciones todos los candidatos.”</a:t>
            </a:r>
            <a:endParaRPr lang="es-CO" sz="1400" dirty="0">
              <a:latin typeface="Times New Roman" panose="02020603050405020304" pitchFamily="18" charset="0"/>
              <a:ea typeface="Times New Roman" panose="02020603050405020304" pitchFamily="18" charset="0"/>
            </a:endParaRPr>
          </a:p>
          <a:p>
            <a:pPr lvl="0" algn="just">
              <a:spcAft>
                <a:spcPts val="0"/>
              </a:spcAft>
            </a:pPr>
            <a:endParaRPr lang="es-CO" sz="1400" dirty="0">
              <a:latin typeface="Times New Roman" panose="02020603050405020304" pitchFamily="18" charset="0"/>
              <a:ea typeface="Times New Roman" panose="02020603050405020304" pitchFamily="18" charset="0"/>
            </a:endParaRPr>
          </a:p>
          <a:p>
            <a:pPr lvl="0" algn="just">
              <a:spcAft>
                <a:spcPts val="0"/>
              </a:spcAft>
            </a:pPr>
            <a:r>
              <a:rPr lang="es-CO" sz="1400" dirty="0">
                <a:latin typeface="Arial" panose="020B0604020202020204" pitchFamily="34" charset="0"/>
                <a:ea typeface="Times New Roman" panose="02020603050405020304" pitchFamily="18" charset="0"/>
              </a:rPr>
              <a:t>“La realización de la consulta, podrá coincidir con la elección inmediatamente anterior.”</a:t>
            </a:r>
            <a:endParaRPr lang="es-CO" sz="1400" dirty="0">
              <a:solidFill>
                <a:prstClr val="black"/>
              </a:solidFill>
              <a:latin typeface="Arial" panose="020B0604020202020204" pitchFamily="34" charset="0"/>
              <a:ea typeface="Times New Roman" panose="02020603050405020304" pitchFamily="18" charset="0"/>
            </a:endParaRPr>
          </a:p>
          <a:p>
            <a:pPr lvl="0" algn="just"/>
            <a:endParaRPr lang="es-CO" sz="1600" dirty="0">
              <a:solidFill>
                <a:prstClr val="black"/>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80116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35056" y="131054"/>
            <a:ext cx="878808"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1251846" y="5976915"/>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3186426" y="596284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5102255" y="5958445"/>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81" y="601386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564" y="6003012"/>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095" y="6003012"/>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2224" y="5396536"/>
            <a:ext cx="1015198" cy="869686"/>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291575" y="120553"/>
            <a:ext cx="87880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pic>
        <p:nvPicPr>
          <p:cNvPr id="37" name="Gráfico 36" descr="Catedrático">
            <a:extLst>
              <a:ext uri="{FF2B5EF4-FFF2-40B4-BE49-F238E27FC236}">
                <a16:creationId xmlns:a16="http://schemas.microsoft.com/office/drawing/2014/main" id="{1C80F37E-CD1F-4EE6-B306-F9C642FA64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52018" y="1950280"/>
            <a:ext cx="1887866" cy="1887866"/>
          </a:xfrm>
          <a:prstGeom prst="rect">
            <a:avLst/>
          </a:prstGeom>
        </p:spPr>
      </p:pic>
      <p:sp>
        <p:nvSpPr>
          <p:cNvPr id="3" name="Rectángulo 2"/>
          <p:cNvSpPr/>
          <p:nvPr/>
        </p:nvSpPr>
        <p:spPr>
          <a:xfrm>
            <a:off x="1684094" y="1940252"/>
            <a:ext cx="8191429" cy="2246769"/>
          </a:xfrm>
          <a:prstGeom prst="rect">
            <a:avLst/>
          </a:prstGeom>
        </p:spPr>
        <p:txBody>
          <a:bodyPr wrap="square">
            <a:spAutoFit/>
          </a:bodyPr>
          <a:lstStyle/>
          <a:p>
            <a:pPr marL="342900" lvl="0" indent="-342900" algn="just">
              <a:spcAft>
                <a:spcPts val="0"/>
              </a:spcAft>
              <a:buFont typeface="+mj-lt"/>
              <a:buAutoNum type="arabicPeriod"/>
            </a:pPr>
            <a:r>
              <a:rPr lang="es-CO" sz="1600" b="1" dirty="0">
                <a:latin typeface="Arial" panose="020B0604020202020204" pitchFamily="34" charset="0"/>
                <a:ea typeface="Times New Roman" panose="02020603050405020304" pitchFamily="18" charset="0"/>
              </a:rPr>
              <a:t>“Supuestamente se construyó un coliseo de boxeo en Casa Baja, pero quedó inservible, no se puede usar, me gustaría que la Contraloría informe sobre el contrato, cómo se gastó la plata. No se ha hecho veeduría sobre el mismo</a:t>
            </a:r>
            <a:r>
              <a:rPr lang="x-none" sz="1600" b="1" dirty="0">
                <a:latin typeface="Arial" panose="020B0604020202020204" pitchFamily="34" charset="0"/>
                <a:ea typeface="Times New Roman" panose="02020603050405020304" pitchFamily="18" charset="0"/>
              </a:rPr>
              <a:t>”</a:t>
            </a:r>
            <a:endParaRPr lang="es-CO" sz="1000" b="1" dirty="0">
              <a:latin typeface="Times New Roman" panose="02020603050405020304" pitchFamily="18" charset="0"/>
              <a:ea typeface="Times New Roman" panose="02020603050405020304" pitchFamily="18" charset="0"/>
            </a:endParaRPr>
          </a:p>
          <a:p>
            <a:pPr lvl="0" algn="just">
              <a:spcAft>
                <a:spcPts val="0"/>
              </a:spcAft>
            </a:pPr>
            <a:endParaRPr lang="es-CO" sz="1600" b="1" dirty="0">
              <a:latin typeface="Arial" panose="020B0604020202020204" pitchFamily="34" charset="0"/>
              <a:ea typeface="Times New Roman" panose="02020603050405020304" pitchFamily="18" charset="0"/>
            </a:endParaRPr>
          </a:p>
          <a:p>
            <a:pPr marL="457200" algn="just">
              <a:spcAft>
                <a:spcPts val="0"/>
              </a:spcAft>
            </a:pPr>
            <a:r>
              <a:rPr lang="es-CO" sz="1600" b="1" dirty="0">
                <a:latin typeface="Arial" panose="020B0604020202020204" pitchFamily="34" charset="0"/>
                <a:ea typeface="Times New Roman" panose="02020603050405020304" pitchFamily="18" charset="0"/>
              </a:rPr>
              <a:t>Rta/ </a:t>
            </a:r>
            <a:r>
              <a:rPr lang="es-CO" sz="1600" dirty="0">
                <a:latin typeface="Arial" panose="020B0604020202020204" pitchFamily="34" charset="0"/>
                <a:ea typeface="Times New Roman" panose="02020603050405020304" pitchFamily="18" charset="0"/>
              </a:rPr>
              <a:t>Respecto de la obra de construcción de un Coliseo para el boxeo en el sector de Casa Baja en Providencia, se le informa que la Contraloría General del Departamento, tendrá en cuenta este contrato para incluirlo en el proceso auditor que se realizará en está vigencia  a la administración del Municipio.</a:t>
            </a:r>
            <a:endParaRPr lang="es-CO" sz="1000" dirty="0">
              <a:latin typeface="Times New Roman" panose="02020603050405020304" pitchFamily="18" charset="0"/>
              <a:ea typeface="Times New Roman" panose="02020603050405020304" pitchFamily="18" charset="0"/>
            </a:endParaRPr>
          </a:p>
          <a:p>
            <a:pPr lvl="0" algn="just">
              <a:spcAft>
                <a:spcPts val="0"/>
              </a:spcAft>
            </a:pPr>
            <a:endParaRPr lang="es-CO" sz="1200" dirty="0">
              <a:latin typeface="Arial" panose="020B0604020202020204" pitchFamily="34" charset="0"/>
              <a:ea typeface="Times New Roman" panose="02020603050405020304" pitchFamily="18" charset="0"/>
            </a:endParaRPr>
          </a:p>
        </p:txBody>
      </p:sp>
      <p:sp>
        <p:nvSpPr>
          <p:cNvPr id="2" name="Rectángulo 1"/>
          <p:cNvSpPr/>
          <p:nvPr/>
        </p:nvSpPr>
        <p:spPr>
          <a:xfrm>
            <a:off x="1627953" y="460529"/>
            <a:ext cx="6096000" cy="954107"/>
          </a:xfrm>
          <a:prstGeom prst="rect">
            <a:avLst/>
          </a:prstGeom>
        </p:spPr>
        <p:txBody>
          <a:bodyPr>
            <a:spAutoFit/>
          </a:bodyPr>
          <a:lstStyle/>
          <a:p>
            <a:pPr algn="just">
              <a:spcAft>
                <a:spcPts val="0"/>
              </a:spcAft>
            </a:pPr>
            <a:r>
              <a:rPr lang="es-MX" sz="1400" dirty="0">
                <a:latin typeface="Arial" panose="020B0604020202020204" pitchFamily="34" charset="0"/>
                <a:ea typeface="Times New Roman" panose="02020603050405020304" pitchFamily="18" charset="0"/>
              </a:rPr>
              <a:t>Señora</a:t>
            </a:r>
            <a:endParaRPr lang="es-CO" sz="1400" dirty="0">
              <a:latin typeface="Times New Roman" panose="02020603050405020304" pitchFamily="18" charset="0"/>
              <a:ea typeface="Times New Roman" panose="02020603050405020304" pitchFamily="18" charset="0"/>
            </a:endParaRPr>
          </a:p>
          <a:p>
            <a:pPr algn="just">
              <a:spcAft>
                <a:spcPts val="0"/>
              </a:spcAft>
            </a:pPr>
            <a:r>
              <a:rPr lang="es-MX" sz="1400" b="1" dirty="0">
                <a:latin typeface="Arial" panose="020B0604020202020204" pitchFamily="34" charset="0"/>
                <a:ea typeface="Times New Roman" panose="02020603050405020304" pitchFamily="18" charset="0"/>
              </a:rPr>
              <a:t>LODESCA LIVINGSTON </a:t>
            </a:r>
            <a:endParaRPr lang="es-CO" sz="1400" dirty="0">
              <a:latin typeface="Times New Roman" panose="02020603050405020304" pitchFamily="18" charset="0"/>
              <a:ea typeface="Times New Roman" panose="02020603050405020304" pitchFamily="18" charset="0"/>
            </a:endParaRPr>
          </a:p>
          <a:p>
            <a:pPr algn="just">
              <a:spcAft>
                <a:spcPts val="0"/>
              </a:spcAft>
            </a:pPr>
            <a:r>
              <a:rPr lang="es-MX" sz="1400" dirty="0" err="1">
                <a:latin typeface="Arial" panose="020B0604020202020204" pitchFamily="34" charset="0"/>
                <a:ea typeface="Times New Roman" panose="02020603050405020304" pitchFamily="18" charset="0"/>
              </a:rPr>
              <a:t>Bottom</a:t>
            </a:r>
            <a:r>
              <a:rPr lang="es-MX" sz="1400" dirty="0">
                <a:latin typeface="Arial" panose="020B0604020202020204" pitchFamily="34" charset="0"/>
                <a:ea typeface="Times New Roman" panose="02020603050405020304" pitchFamily="18" charset="0"/>
              </a:rPr>
              <a:t> </a:t>
            </a:r>
            <a:r>
              <a:rPr lang="es-MX" sz="1400" dirty="0" err="1">
                <a:latin typeface="Arial" panose="020B0604020202020204" pitchFamily="34" charset="0"/>
                <a:ea typeface="Times New Roman" panose="02020603050405020304" pitchFamily="18" charset="0"/>
              </a:rPr>
              <a:t>House</a:t>
            </a:r>
            <a:endParaRPr lang="es-CO" sz="1400" dirty="0">
              <a:latin typeface="Times New Roman" panose="02020603050405020304" pitchFamily="18" charset="0"/>
              <a:ea typeface="Times New Roman" panose="02020603050405020304" pitchFamily="18" charset="0"/>
            </a:endParaRPr>
          </a:p>
          <a:p>
            <a:pPr algn="just">
              <a:spcAft>
                <a:spcPts val="0"/>
              </a:spcAft>
            </a:pPr>
            <a:r>
              <a:rPr lang="es-MX" sz="1400" dirty="0">
                <a:latin typeface="Arial" panose="020B0604020202020204" pitchFamily="34" charset="0"/>
                <a:ea typeface="Times New Roman" panose="02020603050405020304" pitchFamily="18" charset="0"/>
              </a:rPr>
              <a:t>Providencia y Santa Catalina</a:t>
            </a:r>
            <a:endParaRPr lang="es-CO"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8216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y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10694668" y="140674"/>
            <a:ext cx="1171226"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2728962" y="5948779"/>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4663542" y="5934711"/>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6579371" y="5930309"/>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9423" y="5988126"/>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6680" y="5974876"/>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9211" y="5974876"/>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569" y="5308694"/>
            <a:ext cx="1067435" cy="914436"/>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11048702" y="144239"/>
            <a:ext cx="107417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2" name="Rectángulo 1"/>
          <p:cNvSpPr/>
          <p:nvPr/>
        </p:nvSpPr>
        <p:spPr>
          <a:xfrm>
            <a:off x="1196739" y="1910324"/>
            <a:ext cx="8186252" cy="2554545"/>
          </a:xfrm>
          <a:prstGeom prst="rect">
            <a:avLst/>
          </a:prstGeom>
        </p:spPr>
        <p:txBody>
          <a:bodyPr wrap="square">
            <a:spAutoFit/>
          </a:bodyPr>
          <a:lstStyle/>
          <a:p>
            <a:pPr lvl="0" algn="just">
              <a:spcAft>
                <a:spcPts val="0"/>
              </a:spcAft>
            </a:pPr>
            <a:r>
              <a:rPr lang="es-CO" sz="1600" b="1" dirty="0">
                <a:solidFill>
                  <a:prstClr val="black"/>
                </a:solidFill>
                <a:latin typeface="Arial" panose="020B0604020202020204" pitchFamily="34" charset="0"/>
                <a:ea typeface="Times New Roman" panose="02020603050405020304" pitchFamily="18" charset="0"/>
              </a:rPr>
              <a:t>2. </a:t>
            </a:r>
            <a:r>
              <a:rPr lang="es-CO" sz="1600" dirty="0">
                <a:latin typeface="Arial" panose="020B0604020202020204" pitchFamily="34" charset="0"/>
                <a:ea typeface="Times New Roman" panose="02020603050405020304" pitchFamily="18" charset="0"/>
              </a:rPr>
              <a:t>Donde está el dinero de la tarjeta de la OCCRE</a:t>
            </a:r>
            <a:r>
              <a:rPr lang="x-none" sz="1600" dirty="0">
                <a:latin typeface="Arial" panose="020B0604020202020204" pitchFamily="34" charset="0"/>
                <a:ea typeface="Times New Roman" panose="02020603050405020304" pitchFamily="18" charset="0"/>
              </a:rPr>
              <a:t> que </a:t>
            </a:r>
            <a:r>
              <a:rPr lang="es-CO" sz="1600" dirty="0">
                <a:latin typeface="Arial" panose="020B0604020202020204" pitchFamily="34" charset="0"/>
                <a:ea typeface="Times New Roman" panose="02020603050405020304" pitchFamily="18" charset="0"/>
              </a:rPr>
              <a:t>llegó a Providencia en los últimos años, en qué se invirtió?</a:t>
            </a:r>
            <a:endParaRPr lang="es-CO" sz="1000" dirty="0">
              <a:latin typeface="Times New Roman" panose="02020603050405020304" pitchFamily="18" charset="0"/>
              <a:ea typeface="Times New Roman" panose="02020603050405020304" pitchFamily="18" charset="0"/>
            </a:endParaRPr>
          </a:p>
          <a:p>
            <a:pPr lvl="0" algn="just"/>
            <a:endParaRPr lang="es-CO" sz="1600" dirty="0">
              <a:latin typeface="Arial" panose="020B0604020202020204" pitchFamily="34" charset="0"/>
              <a:ea typeface="Times New Roman" panose="02020603050405020304" pitchFamily="18" charset="0"/>
            </a:endParaRPr>
          </a:p>
          <a:p>
            <a:pPr lvl="0" algn="just">
              <a:spcAft>
                <a:spcPts val="0"/>
              </a:spcAft>
            </a:pPr>
            <a:r>
              <a:rPr lang="es-CO" sz="1600" b="1" dirty="0">
                <a:latin typeface="Arial" panose="020B0604020202020204" pitchFamily="34" charset="0"/>
                <a:ea typeface="Times New Roman" panose="02020603050405020304" pitchFamily="18" charset="0"/>
              </a:rPr>
              <a:t>Rta/ </a:t>
            </a:r>
            <a:r>
              <a:rPr lang="es-CO" sz="1600" dirty="0">
                <a:latin typeface="Arial" panose="020B0604020202020204" pitchFamily="34" charset="0"/>
                <a:ea typeface="Times New Roman" panose="02020603050405020304" pitchFamily="18" charset="0"/>
              </a:rPr>
              <a:t>Respecto al gasto del dinero que el Departamento le giró al municipio por concepto de las tarjetas de la OCCRE, se le informa que el secretario de hacienda del municipio, el día 16 de marzo de 2020 a las 4:00 pm, en la rendición de Cuentas de la Contraloría, informará a la comunidad cómo se están gastando estos recursos.</a:t>
            </a:r>
            <a:endParaRPr lang="es-CO" sz="1600" dirty="0">
              <a:latin typeface="Times New Roman" panose="02020603050405020304" pitchFamily="18" charset="0"/>
              <a:ea typeface="Times New Roman" panose="02020603050405020304" pitchFamily="18" charset="0"/>
            </a:endParaRPr>
          </a:p>
          <a:p>
            <a:pPr lvl="0" algn="just">
              <a:spcAft>
                <a:spcPts val="0"/>
              </a:spcAft>
            </a:pPr>
            <a:endParaRPr lang="es-CO" sz="1600" dirty="0">
              <a:solidFill>
                <a:prstClr val="black"/>
              </a:solidFill>
              <a:latin typeface="Arial" panose="020B0604020202020204" pitchFamily="34" charset="0"/>
              <a:ea typeface="Times New Roman" panose="02020603050405020304" pitchFamily="18" charset="0"/>
            </a:endParaRPr>
          </a:p>
          <a:p>
            <a:pPr lvl="0" algn="just">
              <a:spcAft>
                <a:spcPts val="0"/>
              </a:spcAft>
            </a:pPr>
            <a:endParaRPr lang="es-CO" sz="1600" dirty="0">
              <a:solidFill>
                <a:prstClr val="black"/>
              </a:solidFill>
              <a:latin typeface="Arial" panose="020B0604020202020204" pitchFamily="34" charset="0"/>
              <a:ea typeface="Times New Roman" panose="02020603050405020304" pitchFamily="18" charset="0"/>
            </a:endParaRPr>
          </a:p>
          <a:p>
            <a:pPr lvl="0" algn="just"/>
            <a:endParaRPr lang="es-CO" sz="1600" dirty="0">
              <a:solidFill>
                <a:prstClr val="black"/>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275539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35056" y="131054"/>
            <a:ext cx="878808"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1251846" y="5976915"/>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3186426" y="596284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5102255" y="5958445"/>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81" y="601386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564" y="6003012"/>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095" y="6003012"/>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2224" y="5396536"/>
            <a:ext cx="1015198" cy="869686"/>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291575" y="120553"/>
            <a:ext cx="87880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pic>
        <p:nvPicPr>
          <p:cNvPr id="37" name="Gráfico 36" descr="Catedrático">
            <a:extLst>
              <a:ext uri="{FF2B5EF4-FFF2-40B4-BE49-F238E27FC236}">
                <a16:creationId xmlns:a16="http://schemas.microsoft.com/office/drawing/2014/main" id="{1C80F37E-CD1F-4EE6-B306-F9C642FA64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52018" y="1950280"/>
            <a:ext cx="1887866" cy="1887866"/>
          </a:xfrm>
          <a:prstGeom prst="rect">
            <a:avLst/>
          </a:prstGeom>
        </p:spPr>
      </p:pic>
      <p:sp>
        <p:nvSpPr>
          <p:cNvPr id="6" name="Rectángulo 5"/>
          <p:cNvSpPr/>
          <p:nvPr/>
        </p:nvSpPr>
        <p:spPr>
          <a:xfrm>
            <a:off x="1369301" y="460499"/>
            <a:ext cx="8506222" cy="5139869"/>
          </a:xfrm>
          <a:prstGeom prst="rect">
            <a:avLst/>
          </a:prstGeom>
        </p:spPr>
        <p:txBody>
          <a:bodyPr wrap="square">
            <a:spAutoFit/>
          </a:bodyPr>
          <a:lstStyle/>
          <a:p>
            <a:pPr lvl="0" algn="just"/>
            <a:r>
              <a:rPr lang="es-CO" sz="1600" dirty="0">
                <a:solidFill>
                  <a:prstClr val="black"/>
                </a:solidFill>
                <a:latin typeface="Arial" panose="020B0604020202020204" pitchFamily="34" charset="0"/>
                <a:ea typeface="Times New Roman" panose="02020603050405020304" pitchFamily="18" charset="0"/>
              </a:rPr>
              <a:t>3. Qué ha pasado con el tema de capacitación a raizales para ocupar los cargos en el departamento, para no tener  que traer a otras personas de otras partes para ocupar los cargos? </a:t>
            </a:r>
          </a:p>
          <a:p>
            <a:pPr lvl="0" algn="just"/>
            <a:endParaRPr lang="es-CO" sz="1600" dirty="0">
              <a:solidFill>
                <a:prstClr val="black"/>
              </a:solidFill>
              <a:latin typeface="Arial" panose="020B0604020202020204" pitchFamily="34" charset="0"/>
              <a:ea typeface="Times New Roman" panose="02020603050405020304" pitchFamily="18" charset="0"/>
            </a:endParaRPr>
          </a:p>
          <a:p>
            <a:pPr lvl="0" algn="just"/>
            <a:r>
              <a:rPr lang="es-CO" sz="1600" dirty="0">
                <a:solidFill>
                  <a:prstClr val="black"/>
                </a:solidFill>
                <a:latin typeface="Arial" panose="020B0604020202020204" pitchFamily="34" charset="0"/>
                <a:ea typeface="Times New Roman" panose="02020603050405020304" pitchFamily="18" charset="0"/>
              </a:rPr>
              <a:t>Rta/ </a:t>
            </a:r>
            <a:r>
              <a:rPr lang="es-CO" sz="1400" dirty="0">
                <a:solidFill>
                  <a:prstClr val="black"/>
                </a:solidFill>
                <a:latin typeface="Arial" panose="020B0604020202020204" pitchFamily="34" charset="0"/>
                <a:ea typeface="Times New Roman" panose="02020603050405020304" pitchFamily="18" charset="0"/>
              </a:rPr>
              <a:t>En relación a la capacitación que debe realizar la oficina de la OCCRE a los ciudadanos del Departamento archipiélago para que no tengan que traer a la isla personas de otros partes para laborar en el departamento, se le informa que la Contraloría General del Departamento Archipiélago tramitó la Denuncia D-19-0023, de la siguiente manera:</a:t>
            </a:r>
            <a:endParaRPr lang="es-CO" sz="1400" dirty="0">
              <a:solidFill>
                <a:prstClr val="black"/>
              </a:solidFill>
              <a:latin typeface="Times New Roman" panose="02020603050405020304" pitchFamily="18" charset="0"/>
              <a:ea typeface="Times New Roman" panose="02020603050405020304" pitchFamily="18" charset="0"/>
            </a:endParaRPr>
          </a:p>
          <a:p>
            <a:pPr marL="457200" lvl="0" algn="just"/>
            <a:r>
              <a:rPr lang="es-CO" sz="1400" dirty="0">
                <a:solidFill>
                  <a:prstClr val="black"/>
                </a:solidFill>
                <a:latin typeface="Arial" panose="020B0604020202020204" pitchFamily="34" charset="0"/>
                <a:ea typeface="Times New Roman" panose="02020603050405020304" pitchFamily="18" charset="0"/>
              </a:rPr>
              <a:t> </a:t>
            </a:r>
            <a:endParaRPr lang="es-CO" sz="1400" dirty="0">
              <a:solidFill>
                <a:prstClr val="black"/>
              </a:solidFill>
              <a:latin typeface="Times New Roman" panose="02020603050405020304" pitchFamily="18" charset="0"/>
              <a:ea typeface="Times New Roman" panose="02020603050405020304" pitchFamily="18" charset="0"/>
            </a:endParaRPr>
          </a:p>
          <a:p>
            <a:pPr lvl="0" algn="just"/>
            <a:r>
              <a:rPr lang="es-CO" sz="1400" dirty="0">
                <a:solidFill>
                  <a:prstClr val="black"/>
                </a:solidFill>
                <a:latin typeface="Arial" panose="020B0604020202020204" pitchFamily="34" charset="0"/>
                <a:ea typeface="Times New Roman" panose="02020603050405020304" pitchFamily="18" charset="0"/>
              </a:rPr>
              <a:t>Que el 21 de noviembre de 2019, El Juzgado Administrativo Del Departamento Archipiélago De San Andrés, Providencia Y Santa Catalina, resolvió acceder a lo pretendido en la acción en medio de control de cumplimiento de normas con fuerza material de ley o de actos administrativos por la ciudadana Paola Rada Meza, y en consecuencia ordena al Gobernador del Departamento Archipiélago de dar cumplimiento a al literal ibídem, y traslada copia del auto a la Contraloría General del Departamento para que se realicen las investigaciones respecto de los hechos que generaron la acción, como lo es el tratamiento dado al ingreso por concepto  de tarjeta de residente temporal un salario mínimo, que como bien lo reconoce la Gobernación, en su contestación a la accionante, que “ </a:t>
            </a:r>
            <a:r>
              <a:rPr lang="es-CO" sz="1400" i="1" dirty="0">
                <a:solidFill>
                  <a:prstClr val="black"/>
                </a:solidFill>
                <a:latin typeface="Arial" panose="020B0604020202020204" pitchFamily="34" charset="0"/>
                <a:ea typeface="Times New Roman" panose="02020603050405020304" pitchFamily="18" charset="0"/>
              </a:rPr>
              <a:t>es menester indicar lo siguiente El ingreso por concepto  de Tarjeta de Residente Temporal un Salario Mínimo, si bien tiene una cuenta independiente a la  que ingresan estos dineros, aquellos se destinan para gastos comunes.  Hoy por el fondo especial para la capacitación laboral de los residentes en el Departamento Archipiélago está en proceso para la adopción en el Departamento.” </a:t>
            </a:r>
            <a:endParaRPr lang="es-CO" sz="1400" dirty="0">
              <a:solidFill>
                <a:prstClr val="black"/>
              </a:solidFill>
              <a:latin typeface="Times New Roman" panose="02020603050405020304" pitchFamily="18" charset="0"/>
              <a:ea typeface="Times New Roman" panose="02020603050405020304" pitchFamily="18" charset="0"/>
            </a:endParaRPr>
          </a:p>
          <a:p>
            <a:pPr lvl="0"/>
            <a:r>
              <a:rPr lang="es-MX" sz="1400" dirty="0">
                <a:solidFill>
                  <a:prstClr val="black"/>
                </a:solidFill>
                <a:latin typeface="Times New Roman" panose="02020603050405020304" pitchFamily="18" charset="0"/>
                <a:ea typeface="Times New Roman" panose="02020603050405020304" pitchFamily="18" charset="0"/>
              </a:rPr>
              <a:t>Sentencia No. 068-18 Juzgado Único Contencioso Administrativo Del Departamento Archipiélago Pág. 9</a:t>
            </a:r>
            <a:endParaRPr lang="es-CO" sz="1400" dirty="0">
              <a:solidFill>
                <a:prstClr val="black"/>
              </a:solidFill>
              <a:latin typeface="Times New Roman" panose="02020603050405020304" pitchFamily="18" charset="0"/>
              <a:ea typeface="Times New Roman" panose="02020603050405020304" pitchFamily="18" charset="0"/>
            </a:endParaRPr>
          </a:p>
          <a:p>
            <a:pPr lvl="0" algn="just"/>
            <a:endParaRPr lang="es-CO" sz="10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30200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35056" y="131054"/>
            <a:ext cx="878808"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1251846" y="5976915"/>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3186426" y="596284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5102255" y="5958445"/>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81" y="601386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564" y="6003012"/>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095" y="6003012"/>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2224" y="5396536"/>
            <a:ext cx="1015198" cy="869686"/>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291575" y="120553"/>
            <a:ext cx="87880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pic>
        <p:nvPicPr>
          <p:cNvPr id="37" name="Gráfico 36" descr="Catedrático">
            <a:extLst>
              <a:ext uri="{FF2B5EF4-FFF2-40B4-BE49-F238E27FC236}">
                <a16:creationId xmlns:a16="http://schemas.microsoft.com/office/drawing/2014/main" id="{1C80F37E-CD1F-4EE6-B306-F9C642FA64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52018" y="1950280"/>
            <a:ext cx="1887866" cy="1887866"/>
          </a:xfrm>
          <a:prstGeom prst="rect">
            <a:avLst/>
          </a:prstGeom>
        </p:spPr>
      </p:pic>
      <p:sp>
        <p:nvSpPr>
          <p:cNvPr id="6" name="Rectángulo 5"/>
          <p:cNvSpPr/>
          <p:nvPr/>
        </p:nvSpPr>
        <p:spPr>
          <a:xfrm>
            <a:off x="1369301" y="460499"/>
            <a:ext cx="8506222" cy="5298886"/>
          </a:xfrm>
          <a:prstGeom prst="rect">
            <a:avLst/>
          </a:prstGeom>
        </p:spPr>
        <p:txBody>
          <a:bodyPr wrap="square">
            <a:spAutoFit/>
          </a:bodyPr>
          <a:lstStyle/>
          <a:p>
            <a:pPr marL="449580" algn="just">
              <a:spcAft>
                <a:spcPts val="0"/>
              </a:spcAft>
            </a:pPr>
            <a:r>
              <a:rPr lang="es-ES_tradnl" sz="1600" b="1" dirty="0">
                <a:latin typeface="Arial" panose="020B0604020202020204" pitchFamily="34" charset="0"/>
                <a:ea typeface="Times New Roman" panose="02020603050405020304" pitchFamily="18" charset="0"/>
              </a:rPr>
              <a:t>Conclusiones: </a:t>
            </a:r>
            <a:endParaRPr lang="es-CO" sz="1100" dirty="0">
              <a:latin typeface="Times New Roman" panose="02020603050405020304" pitchFamily="18" charset="0"/>
              <a:ea typeface="Times New Roman" panose="02020603050405020304" pitchFamily="18" charset="0"/>
            </a:endParaRPr>
          </a:p>
          <a:p>
            <a:pPr marL="449580" algn="just">
              <a:spcAft>
                <a:spcPts val="0"/>
              </a:spcAft>
            </a:pPr>
            <a:r>
              <a:rPr lang="es-ES_tradnl" sz="1600" dirty="0">
                <a:latin typeface="Arial" panose="020B0604020202020204" pitchFamily="34" charset="0"/>
                <a:ea typeface="Times New Roman" panose="02020603050405020304" pitchFamily="18" charset="0"/>
              </a:rPr>
              <a:t> </a:t>
            </a:r>
            <a:endParaRPr lang="es-CO" sz="1100" dirty="0">
              <a:latin typeface="Times New Roman" panose="02020603050405020304" pitchFamily="18" charset="0"/>
              <a:ea typeface="Times New Roman" panose="02020603050405020304" pitchFamily="18" charset="0"/>
            </a:endParaRPr>
          </a:p>
          <a:p>
            <a:pPr marL="449580" algn="just">
              <a:spcAft>
                <a:spcPts val="0"/>
              </a:spcAft>
            </a:pPr>
            <a:r>
              <a:rPr lang="es-CO" sz="1600" dirty="0">
                <a:latin typeface="Arial" panose="020B0604020202020204" pitchFamily="34" charset="0"/>
                <a:ea typeface="Times New Roman" panose="02020603050405020304" pitchFamily="18" charset="0"/>
              </a:rPr>
              <a:t>Al alcance de la denuncia instaurada y el trámite y desarrollo dado a la misma</a:t>
            </a:r>
            <a:r>
              <a:rPr lang="es-MX" sz="1600" dirty="0">
                <a:latin typeface="Arial" panose="020B0604020202020204" pitchFamily="34" charset="0"/>
                <a:ea typeface="Times New Roman" panose="02020603050405020304" pitchFamily="18" charset="0"/>
              </a:rPr>
              <a:t>, </a:t>
            </a:r>
            <a:r>
              <a:rPr lang="es-CO" sz="1600" dirty="0">
                <a:latin typeface="Arial" panose="020B0604020202020204" pitchFamily="34" charset="0"/>
                <a:ea typeface="Times New Roman" panose="02020603050405020304" pitchFamily="18" charset="0"/>
              </a:rPr>
              <a:t>y con base a las evidencias recaudadas y analizadas en el desarrollo de la gestión a esta denuncia se concluye lo siguiente:</a:t>
            </a:r>
            <a:endParaRPr lang="es-CO" sz="1100" dirty="0">
              <a:latin typeface="Times New Roman" panose="02020603050405020304" pitchFamily="18" charset="0"/>
              <a:ea typeface="Times New Roman" panose="02020603050405020304" pitchFamily="18" charset="0"/>
            </a:endParaRPr>
          </a:p>
          <a:p>
            <a:pPr marL="449580" algn="just">
              <a:spcAft>
                <a:spcPts val="0"/>
              </a:spcAft>
            </a:pPr>
            <a:r>
              <a:rPr lang="es-CO" sz="1600" dirty="0">
                <a:latin typeface="Arial" panose="020B0604020202020204" pitchFamily="34" charset="0"/>
                <a:ea typeface="Times New Roman" panose="02020603050405020304" pitchFamily="18" charset="0"/>
              </a:rPr>
              <a:t> </a:t>
            </a:r>
            <a:endParaRPr lang="es-CO" sz="1100" dirty="0">
              <a:latin typeface="Times New Roman" panose="02020603050405020304" pitchFamily="18" charset="0"/>
              <a:ea typeface="Times New Roman" panose="02020603050405020304" pitchFamily="18" charset="0"/>
            </a:endParaRPr>
          </a:p>
          <a:p>
            <a:pPr marL="342900" lvl="0" indent="-342900" algn="just">
              <a:spcAft>
                <a:spcPts val="1000"/>
              </a:spcAft>
              <a:buFont typeface="+mj-lt"/>
              <a:buAutoNum type="arabicPeriod"/>
            </a:pPr>
            <a:r>
              <a:rPr lang="es-CO" sz="1600" dirty="0">
                <a:latin typeface="Arial" panose="020B0604020202020204" pitchFamily="34" charset="0"/>
              </a:rPr>
              <a:t>En cuanto a la creación del Fondo Especial Para la Capacitación Laboral De Los Residentes en el Departamento, la Entidad no ha dado cumplimiento a lo resuelto en la Sentencia</a:t>
            </a:r>
            <a:r>
              <a:rPr lang="es-CO" sz="1600" dirty="0"/>
              <a:t> </a:t>
            </a:r>
            <a:r>
              <a:rPr lang="es-MX" sz="1600" dirty="0">
                <a:latin typeface="Arial" panose="020B0604020202020204" pitchFamily="34" charset="0"/>
              </a:rPr>
              <a:t>Sentencia No. 068-18 emanada del Juzgado Único Contencioso Administrativo Del Departamento Archipiélago</a:t>
            </a:r>
            <a:r>
              <a:rPr lang="es-CO" sz="1600" dirty="0">
                <a:latin typeface="Arial" panose="020B0604020202020204" pitchFamily="34" charset="0"/>
              </a:rPr>
              <a:t>, sin embargo, ante los proyectos de ordenanzas No. 020 de 2018 radicados el 18 de diciembre de 2018 y el No. 001 de 2019 radicado el 05 de febrero de 2019 ante la Asamblea del Departamento Archipiélago, y donde esta ha manifestado no tener competencia para la creación del Fondo, por cuanto el decreto 2762 de 1991 no le otorga idoneidad para la creación y regulación del mismo, la Entidad ha elevado consulta ante los Ministerio de Justicia y del Derecho y Ministerio del Interior y de Justicia para que conceptúe jurídicamente para discernir este conflicto en ausencia de competencia, y en aras de dar pronto cumplimiento a la norma ha elaborado un nuevo proyecto de ordenanza para la creación del fondo, el cual incluye aspectos que no fueron considerados en anteriores propuestas de ordenanzas.  </a:t>
            </a:r>
            <a:endParaRPr lang="es-CO" sz="1600" dirty="0"/>
          </a:p>
          <a:p>
            <a:pPr lvl="0" algn="just"/>
            <a:endParaRPr lang="es-CO" sz="10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988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35056" y="131054"/>
            <a:ext cx="878808"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1251846" y="5976915"/>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3186426" y="596284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5102255" y="5958445"/>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81" y="601386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564" y="6003012"/>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095" y="6003012"/>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1627" y="4642338"/>
            <a:ext cx="1895584" cy="1623884"/>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291575" y="120553"/>
            <a:ext cx="87880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graphicFrame>
        <p:nvGraphicFramePr>
          <p:cNvPr id="5" name="Tabla 4">
            <a:extLst>
              <a:ext uri="{FF2B5EF4-FFF2-40B4-BE49-F238E27FC236}">
                <a16:creationId xmlns:a16="http://schemas.microsoft.com/office/drawing/2014/main" id="{0640CA15-B10A-4F31-B64C-B3A3DCE76C4A}"/>
              </a:ext>
            </a:extLst>
          </p:cNvPr>
          <p:cNvGraphicFramePr>
            <a:graphicFrameLocks noGrp="1"/>
          </p:cNvGraphicFramePr>
          <p:nvPr>
            <p:extLst>
              <p:ext uri="{D42A27DB-BD31-4B8C-83A1-F6EECF244321}">
                <p14:modId xmlns:p14="http://schemas.microsoft.com/office/powerpoint/2010/main" val="3201562704"/>
              </p:ext>
            </p:extLst>
          </p:nvPr>
        </p:nvGraphicFramePr>
        <p:xfrm>
          <a:off x="1238587" y="1014170"/>
          <a:ext cx="9621535" cy="4052108"/>
        </p:xfrm>
        <a:graphic>
          <a:graphicData uri="http://schemas.openxmlformats.org/drawingml/2006/table">
            <a:tbl>
              <a:tblPr/>
              <a:tblGrid>
                <a:gridCol w="2523156">
                  <a:extLst>
                    <a:ext uri="{9D8B030D-6E8A-4147-A177-3AD203B41FA5}">
                      <a16:colId xmlns:a16="http://schemas.microsoft.com/office/drawing/2014/main" val="3693480425"/>
                    </a:ext>
                  </a:extLst>
                </a:gridCol>
                <a:gridCol w="2467267">
                  <a:extLst>
                    <a:ext uri="{9D8B030D-6E8A-4147-A177-3AD203B41FA5}">
                      <a16:colId xmlns:a16="http://schemas.microsoft.com/office/drawing/2014/main" val="2879421983"/>
                    </a:ext>
                  </a:extLst>
                </a:gridCol>
                <a:gridCol w="2714789">
                  <a:extLst>
                    <a:ext uri="{9D8B030D-6E8A-4147-A177-3AD203B41FA5}">
                      <a16:colId xmlns:a16="http://schemas.microsoft.com/office/drawing/2014/main" val="1488553438"/>
                    </a:ext>
                  </a:extLst>
                </a:gridCol>
                <a:gridCol w="1916323">
                  <a:extLst>
                    <a:ext uri="{9D8B030D-6E8A-4147-A177-3AD203B41FA5}">
                      <a16:colId xmlns:a16="http://schemas.microsoft.com/office/drawing/2014/main" val="3402246712"/>
                    </a:ext>
                  </a:extLst>
                </a:gridCol>
              </a:tblGrid>
              <a:tr h="736747">
                <a:tc>
                  <a:txBody>
                    <a:bodyPr/>
                    <a:lstStyle/>
                    <a:p>
                      <a:pPr algn="ctr" rtl="0" fontAlgn="ctr"/>
                      <a:r>
                        <a:rPr lang="es-CO" sz="2000" b="1" i="0" u="none" strike="noStrike">
                          <a:solidFill>
                            <a:srgbClr val="000000"/>
                          </a:solidFill>
                          <a:effectLst/>
                          <a:latin typeface="Calibri" panose="020F0502020204030204" pitchFamily="34" charset="0"/>
                        </a:rPr>
                        <a:t>RESUMEN CONCEPTOS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2000" b="1" i="0" u="none" strike="noStrike">
                          <a:solidFill>
                            <a:srgbClr val="000000"/>
                          </a:solidFill>
                          <a:effectLst/>
                          <a:latin typeface="Calibri" panose="020F0502020204030204" pitchFamily="34" charset="0"/>
                        </a:rPr>
                        <a:t>APROPIACIÓN FINAL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2000" b="1" i="0" u="none" strike="noStrike" dirty="0">
                          <a:solidFill>
                            <a:srgbClr val="000000"/>
                          </a:solidFill>
                          <a:effectLst/>
                          <a:latin typeface="Calibri" panose="020F0502020204030204" pitchFamily="34" charset="0"/>
                        </a:rPr>
                        <a:t>EJECUCIÓN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2000" b="1" i="0" u="none" strike="noStrike" dirty="0">
                          <a:solidFill>
                            <a:srgbClr val="000000"/>
                          </a:solidFill>
                          <a:effectLst/>
                          <a:latin typeface="Calibri" panose="020F0502020204030204" pitchFamily="34" charset="0"/>
                        </a:rPr>
                        <a:t>INDICE DE EJECUCIÓN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181653492"/>
                  </a:ext>
                </a:extLst>
              </a:tr>
              <a:tr h="736747">
                <a:tc>
                  <a:txBody>
                    <a:bodyPr/>
                    <a:lstStyle/>
                    <a:p>
                      <a:pPr algn="ctr" rtl="0" fontAlgn="ctr"/>
                      <a:r>
                        <a:rPr lang="es-CO" sz="1600" b="0" i="0" u="none" strike="noStrike" dirty="0">
                          <a:solidFill>
                            <a:srgbClr val="000000"/>
                          </a:solidFill>
                          <a:effectLst/>
                          <a:latin typeface="Calibri" panose="020F0502020204030204" pitchFamily="34" charset="0"/>
                        </a:rPr>
                        <a:t>GASTOS DE PERSONAL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600" b="0" i="0" u="none" strike="noStrike" dirty="0">
                          <a:solidFill>
                            <a:srgbClr val="000000"/>
                          </a:solidFill>
                          <a:effectLst/>
                          <a:latin typeface="Calibri" panose="020F0502020204030204" pitchFamily="34" charset="0"/>
                        </a:rPr>
                        <a:t>$ 3.871.584.208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600" b="0" i="0" u="none" strike="noStrike" dirty="0">
                          <a:solidFill>
                            <a:srgbClr val="000000"/>
                          </a:solidFill>
                          <a:effectLst/>
                          <a:latin typeface="Calibri" panose="020F0502020204030204" pitchFamily="34" charset="0"/>
                        </a:rPr>
                        <a:t>$ 3.871.584.208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kumimoji="0" lang="es-CO"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100%</a:t>
                      </a:r>
                      <a:endParaRPr lang="es-C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7628433"/>
                  </a:ext>
                </a:extLst>
              </a:tr>
              <a:tr h="736747">
                <a:tc>
                  <a:txBody>
                    <a:bodyPr/>
                    <a:lstStyle/>
                    <a:p>
                      <a:pPr algn="ctr" rtl="0" fontAlgn="ctr"/>
                      <a:r>
                        <a:rPr lang="es-CO" sz="1600" b="0" i="0" u="none" strike="noStrike">
                          <a:solidFill>
                            <a:srgbClr val="000000"/>
                          </a:solidFill>
                          <a:effectLst/>
                          <a:latin typeface="Calibri" panose="020F0502020204030204" pitchFamily="34" charset="0"/>
                        </a:rPr>
                        <a:t>GASTOS GENERALES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600" b="0" i="0" u="none" strike="noStrike" baseline="0" dirty="0">
                          <a:latin typeface="Calibri" panose="020F0502020204030204" pitchFamily="34" charset="0"/>
                        </a:rPr>
                        <a:t>$ 1.401.897.544</a:t>
                      </a:r>
                      <a:endParaRPr lang="es-C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600" b="0" i="0" u="none" strike="noStrike" baseline="0" dirty="0">
                          <a:latin typeface="Calibri" panose="020F0502020204030204" pitchFamily="34" charset="0"/>
                        </a:rPr>
                        <a:t>$ 1.401.897.544 </a:t>
                      </a:r>
                      <a:endParaRPr lang="es-C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600" b="0" i="0" u="none" strike="noStrike" baseline="0" dirty="0">
                          <a:latin typeface="Calibri" panose="020F0502020204030204" pitchFamily="34" charset="0"/>
                        </a:rPr>
                        <a:t>100%</a:t>
                      </a:r>
                      <a:endParaRPr lang="es-C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0600022"/>
                  </a:ext>
                </a:extLst>
              </a:tr>
              <a:tr h="736747">
                <a:tc>
                  <a:txBody>
                    <a:bodyPr/>
                    <a:lstStyle/>
                    <a:p>
                      <a:pPr algn="ctr" rtl="0" fontAlgn="ctr"/>
                      <a:r>
                        <a:rPr lang="es-CO" sz="1600" b="0" i="0" u="none" strike="noStrike">
                          <a:solidFill>
                            <a:srgbClr val="000000"/>
                          </a:solidFill>
                          <a:effectLst/>
                          <a:latin typeface="Calibri" panose="020F0502020204030204" pitchFamily="34" charset="0"/>
                        </a:rPr>
                        <a:t>TRANSFERENCIAS CORRIENTES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600" b="0" i="0" u="none" strike="noStrike" baseline="0" dirty="0">
                          <a:latin typeface="Calibri" panose="020F0502020204030204" pitchFamily="34" charset="0"/>
                        </a:rPr>
                        <a:t>$ 23.187.248</a:t>
                      </a:r>
                      <a:endParaRPr lang="es-C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600" b="0" i="0" u="none" strike="noStrike" baseline="0" dirty="0">
                          <a:latin typeface="Calibri" panose="020F0502020204030204" pitchFamily="34" charset="0"/>
                        </a:rPr>
                        <a:t>$ 23.187.248</a:t>
                      </a:r>
                      <a:endParaRPr lang="es-C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600" b="0" i="0" u="none" strike="noStrike" dirty="0">
                          <a:solidFill>
                            <a:srgbClr val="000000"/>
                          </a:solidFill>
                          <a:effectLst/>
                          <a:latin typeface="Calibri" panose="020F0502020204030204" pitchFamily="34" charset="0"/>
                        </a:rPr>
                        <a:t>100%</a:t>
                      </a:r>
                      <a:endParaRPr lang="es-C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6406517"/>
                  </a:ext>
                </a:extLst>
              </a:tr>
              <a:tr h="1105120">
                <a:tc>
                  <a:txBody>
                    <a:bodyPr/>
                    <a:lstStyle/>
                    <a:p>
                      <a:pPr algn="ctr" rtl="0" fontAlgn="ctr"/>
                      <a:r>
                        <a:rPr lang="es-CO" sz="1800" b="1" i="0" u="none" strike="noStrike" dirty="0">
                          <a:solidFill>
                            <a:srgbClr val="000000"/>
                          </a:solidFill>
                          <a:effectLst/>
                          <a:latin typeface="Calibri" panose="020F0502020204030204" pitchFamily="34" charset="0"/>
                        </a:rPr>
                        <a:t>TOTAL PRESUPUESTO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CO" sz="1800" b="1" i="0" u="none" strike="noStrike" dirty="0">
                          <a:solidFill>
                            <a:srgbClr val="000000"/>
                          </a:solidFill>
                          <a:effectLst/>
                          <a:latin typeface="Calibri" panose="020F0502020204030204" pitchFamily="34" charset="0"/>
                        </a:rPr>
                        <a:t>$ 5.296.669.000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CO" sz="1800" b="1" i="0" u="none" strike="noStrike" dirty="0">
                          <a:solidFill>
                            <a:srgbClr val="000000"/>
                          </a:solidFill>
                          <a:effectLst/>
                          <a:latin typeface="Calibri" panose="020F0502020204030204" pitchFamily="34" charset="0"/>
                        </a:rPr>
                        <a:t>$ 5.296.669.000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CO" sz="1800" b="1"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25719610"/>
                  </a:ext>
                </a:extLst>
              </a:tr>
            </a:tbl>
          </a:graphicData>
        </a:graphic>
      </p:graphicFrame>
      <p:sp>
        <p:nvSpPr>
          <p:cNvPr id="6" name="Rectángulo 5">
            <a:extLst>
              <a:ext uri="{FF2B5EF4-FFF2-40B4-BE49-F238E27FC236}">
                <a16:creationId xmlns:a16="http://schemas.microsoft.com/office/drawing/2014/main" id="{67ECBF76-7C0F-4E6E-93F3-71CBFCA6C9E5}"/>
              </a:ext>
            </a:extLst>
          </p:cNvPr>
          <p:cNvSpPr/>
          <p:nvPr/>
        </p:nvSpPr>
        <p:spPr>
          <a:xfrm>
            <a:off x="1276611" y="5255412"/>
            <a:ext cx="9149447" cy="369332"/>
          </a:xfrm>
          <a:prstGeom prst="rect">
            <a:avLst/>
          </a:prstGeom>
        </p:spPr>
        <p:txBody>
          <a:bodyPr wrap="square">
            <a:spAutoFit/>
          </a:bodyPr>
          <a:lstStyle/>
          <a:p>
            <a:pPr algn="just"/>
            <a:r>
              <a:rPr lang="es-ES" b="1" i="1" dirty="0">
                <a:solidFill>
                  <a:srgbClr val="FFC000"/>
                </a:solidFill>
                <a:latin typeface="ArialMT"/>
              </a:rPr>
              <a:t>En 2019 l</a:t>
            </a:r>
            <a:r>
              <a:rPr lang="es-CO" b="1" i="1" dirty="0">
                <a:solidFill>
                  <a:srgbClr val="FFC000"/>
                </a:solidFill>
                <a:latin typeface="ArialMT"/>
              </a:rPr>
              <a:t>a </a:t>
            </a:r>
            <a:r>
              <a:rPr lang="es-ES" b="1" i="1" dirty="0">
                <a:solidFill>
                  <a:srgbClr val="FFC000"/>
                </a:solidFill>
                <a:latin typeface="ArialMT"/>
              </a:rPr>
              <a:t>entidad logró ejecutar el 100% del presupuesto de gastos asignados</a:t>
            </a:r>
          </a:p>
        </p:txBody>
      </p:sp>
      <p:sp>
        <p:nvSpPr>
          <p:cNvPr id="30" name="3 Rectángulo">
            <a:extLst>
              <a:ext uri="{FF2B5EF4-FFF2-40B4-BE49-F238E27FC236}">
                <a16:creationId xmlns:a16="http://schemas.microsoft.com/office/drawing/2014/main" id="{9E724DC3-E009-4903-86B5-B550A94F862F}"/>
              </a:ext>
            </a:extLst>
          </p:cNvPr>
          <p:cNvSpPr/>
          <p:nvPr/>
        </p:nvSpPr>
        <p:spPr>
          <a:xfrm>
            <a:off x="35056" y="124294"/>
            <a:ext cx="9517671" cy="769441"/>
          </a:xfrm>
          <a:prstGeom prst="rect">
            <a:avLst/>
          </a:prstGeom>
          <a:noFill/>
        </p:spPr>
        <p:txBody>
          <a:bodyPr wrap="square">
            <a:spAutoFit/>
          </a:bodyPr>
          <a:lstStyle/>
          <a:p>
            <a:pPr algn="ctr">
              <a:defRPr/>
            </a:pPr>
            <a:r>
              <a:rPr lang="es-ES" sz="4400" b="1" dirty="0">
                <a:solidFill>
                  <a:prstClr val="black">
                    <a:lumMod val="75000"/>
                    <a:lumOff val="25000"/>
                  </a:prstClr>
                </a:solidFill>
                <a:latin typeface="Arial" charset="0"/>
              </a:rPr>
              <a:t>Gestión  Presupuestal 2019</a:t>
            </a:r>
            <a:endParaRPr lang="es-CO" sz="4400" dirty="0">
              <a:solidFill>
                <a:prstClr val="black">
                  <a:lumMod val="75000"/>
                  <a:lumOff val="25000"/>
                </a:prstClr>
              </a:solidFill>
              <a:latin typeface="Arial" charset="0"/>
            </a:endParaRPr>
          </a:p>
        </p:txBody>
      </p:sp>
    </p:spTree>
    <p:extLst>
      <p:ext uri="{BB962C8B-B14F-4D97-AF65-F5344CB8AC3E}">
        <p14:creationId xmlns:p14="http://schemas.microsoft.com/office/powerpoint/2010/main" val="360177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y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35056" y="131054"/>
            <a:ext cx="878808"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1251846" y="5976915"/>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3186426" y="596284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5102255" y="5958445"/>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81" y="601386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564" y="6003012"/>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095" y="6003012"/>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2224" y="5396536"/>
            <a:ext cx="1015198" cy="869686"/>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291575" y="120553"/>
            <a:ext cx="87880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pic>
        <p:nvPicPr>
          <p:cNvPr id="37" name="Gráfico 36" descr="Catedrático">
            <a:extLst>
              <a:ext uri="{FF2B5EF4-FFF2-40B4-BE49-F238E27FC236}">
                <a16:creationId xmlns:a16="http://schemas.microsoft.com/office/drawing/2014/main" id="{1C80F37E-CD1F-4EE6-B306-F9C642FA64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52018" y="1950280"/>
            <a:ext cx="1887866" cy="1887866"/>
          </a:xfrm>
          <a:prstGeom prst="rect">
            <a:avLst/>
          </a:prstGeom>
        </p:spPr>
      </p:pic>
      <p:sp>
        <p:nvSpPr>
          <p:cNvPr id="6" name="Rectángulo 5"/>
          <p:cNvSpPr/>
          <p:nvPr/>
        </p:nvSpPr>
        <p:spPr>
          <a:xfrm>
            <a:off x="1397215" y="700134"/>
            <a:ext cx="8847287" cy="4934684"/>
          </a:xfrm>
          <a:prstGeom prst="rect">
            <a:avLst/>
          </a:prstGeom>
        </p:spPr>
        <p:txBody>
          <a:bodyPr wrap="square">
            <a:spAutoFit/>
          </a:bodyPr>
          <a:lstStyle/>
          <a:p>
            <a:pPr lvl="0" algn="just">
              <a:spcAft>
                <a:spcPts val="1000"/>
              </a:spcAft>
            </a:pPr>
            <a:r>
              <a:rPr lang="es-CO" sz="1600" dirty="0">
                <a:latin typeface="Arial" panose="020B0604020202020204" pitchFamily="34" charset="0"/>
                <a:ea typeface="Times New Roman" panose="02020603050405020304" pitchFamily="18" charset="0"/>
              </a:rPr>
              <a:t>2. En cuanto al recaudo de los dineros por concepto de Tarjeta de Residente Temporal (un salario mínimo legal mensual vigente del impuesto de tarjeta de Residente y Residencia Temporal), como lo manifiesta la Entidad, si bien tiene una cuenta independiente a la que ingresan estos recursos, estos entraron como ingresos de libre destinación y se destinó para gastos comunes tales como gastos de funcionamiento, gastos de inversión y servicio a la deuda. </a:t>
            </a:r>
          </a:p>
          <a:p>
            <a:pPr lvl="0" algn="just">
              <a:spcAft>
                <a:spcPts val="1000"/>
              </a:spcAft>
            </a:pPr>
            <a:r>
              <a:rPr lang="es-CO" sz="1600" dirty="0">
                <a:latin typeface="Arial" panose="020B0604020202020204" pitchFamily="34" charset="0"/>
                <a:ea typeface="Times New Roman" panose="02020603050405020304" pitchFamily="18" charset="0"/>
              </a:rPr>
              <a:t>3. </a:t>
            </a:r>
            <a:r>
              <a:rPr lang="es-MX" sz="1600" dirty="0">
                <a:latin typeface="Arial" panose="020B0604020202020204" pitchFamily="34" charset="0"/>
                <a:ea typeface="Times New Roman" panose="02020603050405020304" pitchFamily="18" charset="0"/>
              </a:rPr>
              <a:t>Que, no existieron o existe convenios con instituciones educativas de educación técnica y tecnológica para el fortalecimiento y desarrollo empresarial, así como la innovación tecnológica y educación socio empresarial en el Departamento Archipiélago y el fortalecimiento y desarrollo en agricultura desarrollado por mujeres en la isla de San Andrés, como lo señaló la Entidad, esto es:   “</a:t>
            </a:r>
            <a:r>
              <a:rPr lang="es-MX" sz="1600" b="1" i="1" dirty="0">
                <a:latin typeface="Arial" panose="020B0604020202020204" pitchFamily="34" charset="0"/>
                <a:ea typeface="Times New Roman" panose="02020603050405020304" pitchFamily="18" charset="0"/>
              </a:rPr>
              <a:t>Que existiendo fondo</a:t>
            </a:r>
            <a:r>
              <a:rPr lang="es-CO" sz="1600" b="1" i="1" dirty="0">
                <a:latin typeface="Arial" panose="020B0604020202020204" pitchFamily="34" charset="0"/>
                <a:ea typeface="Times New Roman" panose="02020603050405020304" pitchFamily="18" charset="0"/>
              </a:rPr>
              <a:t> especial para la capacitación laboral de los residentes en el Departamento, los recursos por Tarjeta de Residente Temporal han sido destinado a la capacitación laboral de los residentes a través de la suscripción de convenios entre otros, con instituciones de educación técnica y tecnológica para el fortalecimiento y desarrollo en agricultura desarrollado por mujeres en la isla de San Andrés</a:t>
            </a:r>
            <a:r>
              <a:rPr lang="es-CO" sz="1600" dirty="0">
                <a:latin typeface="Arial" panose="020B0604020202020204" pitchFamily="34" charset="0"/>
                <a:ea typeface="Times New Roman" panose="02020603050405020304" pitchFamily="18" charset="0"/>
              </a:rPr>
              <a:t>” cabe resaltar que estos oficios, labores o perfiles son diferentes o no ajustan a los perfiles, oficios o labores más solicitados y que ingresan al departamento como trabajador foráneo.  Aunado a esto, el Juzgado</a:t>
            </a:r>
            <a:r>
              <a:rPr lang="es-MX" sz="1600" dirty="0">
                <a:latin typeface="Arial" panose="020B0604020202020204" pitchFamily="34" charset="0"/>
                <a:ea typeface="Times New Roman" panose="02020603050405020304" pitchFamily="18" charset="0"/>
              </a:rPr>
              <a:t> Único Contencioso Administrativo Del Departamento Archipiélago </a:t>
            </a:r>
            <a:r>
              <a:rPr lang="es-CO" sz="1600" dirty="0">
                <a:latin typeface="Arial" panose="020B0604020202020204" pitchFamily="34" charset="0"/>
                <a:ea typeface="Times New Roman" panose="02020603050405020304" pitchFamily="18" charset="0"/>
              </a:rPr>
              <a:t>señala en su …</a:t>
            </a:r>
            <a:endParaRPr lang="es-CO" sz="1100" dirty="0">
              <a:latin typeface="Times New Roman" panose="02020603050405020304" pitchFamily="18" charset="0"/>
              <a:ea typeface="Times New Roman" panose="02020603050405020304" pitchFamily="18" charset="0"/>
            </a:endParaRPr>
          </a:p>
          <a:p>
            <a:pPr lvl="0" algn="just"/>
            <a:endParaRPr lang="es-CO" sz="10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5423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y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35056" y="131054"/>
            <a:ext cx="878808"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1251846" y="5976915"/>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3186426" y="596284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5102255" y="5958445"/>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81" y="601386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564" y="6003012"/>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095" y="6003012"/>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2224" y="5396536"/>
            <a:ext cx="1015198" cy="869686"/>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291575" y="120553"/>
            <a:ext cx="87880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pic>
        <p:nvPicPr>
          <p:cNvPr id="37" name="Gráfico 36" descr="Catedrático">
            <a:extLst>
              <a:ext uri="{FF2B5EF4-FFF2-40B4-BE49-F238E27FC236}">
                <a16:creationId xmlns:a16="http://schemas.microsoft.com/office/drawing/2014/main" id="{1C80F37E-CD1F-4EE6-B306-F9C642FA64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52018" y="1950280"/>
            <a:ext cx="1887866" cy="1887866"/>
          </a:xfrm>
          <a:prstGeom prst="rect">
            <a:avLst/>
          </a:prstGeom>
        </p:spPr>
      </p:pic>
      <p:sp>
        <p:nvSpPr>
          <p:cNvPr id="6" name="Rectángulo 5"/>
          <p:cNvSpPr/>
          <p:nvPr/>
        </p:nvSpPr>
        <p:spPr>
          <a:xfrm>
            <a:off x="1287557" y="1388951"/>
            <a:ext cx="8847287" cy="3667671"/>
          </a:xfrm>
          <a:prstGeom prst="rect">
            <a:avLst/>
          </a:prstGeom>
        </p:spPr>
        <p:txBody>
          <a:bodyPr wrap="square">
            <a:spAutoFit/>
          </a:bodyPr>
          <a:lstStyle/>
          <a:p>
            <a:pPr lvl="0" algn="just">
              <a:spcAft>
                <a:spcPts val="1000"/>
              </a:spcAft>
            </a:pPr>
            <a:r>
              <a:rPr lang="es-CO" sz="1600" dirty="0">
                <a:latin typeface="Arial" panose="020B0604020202020204" pitchFamily="34" charset="0"/>
                <a:ea typeface="Times New Roman" panose="02020603050405020304" pitchFamily="18" charset="0"/>
              </a:rPr>
              <a:t>…sentencia  </a:t>
            </a:r>
            <a:r>
              <a:rPr lang="es-MX" sz="1600" dirty="0">
                <a:latin typeface="Arial" panose="020B0604020202020204" pitchFamily="34" charset="0"/>
                <a:ea typeface="Times New Roman" panose="02020603050405020304" pitchFamily="18" charset="0"/>
              </a:rPr>
              <a:t>que, “ </a:t>
            </a:r>
            <a:r>
              <a:rPr lang="es-MX" sz="1600" b="1" i="1" dirty="0">
                <a:latin typeface="Arial" panose="020B0604020202020204" pitchFamily="34" charset="0"/>
                <a:ea typeface="Times New Roman" panose="02020603050405020304" pitchFamily="18" charset="0"/>
              </a:rPr>
              <a:t>la entidad no ha cumplido la orden legal de la creación del fondo y mucho menos ha destinado esos recursos a la capacitación laboral a los residentes en el Departamento Archipiélago, percepción que no se desvirtúa con la manifestación sin soporte probatorio de haberse suscrito convenios con instituciones educativas de educación técnica y tecnológica para el fortalecimiento y desarrollo empresarial, así como la innovación tecnológica y educación socio empresarial en el Departamento Archipiélago y el fortalecimiento y desarrollo en agricultura desarrollado por mujeres en la isla de San Andrés</a:t>
            </a:r>
            <a:r>
              <a:rPr lang="es-MX" sz="1600" dirty="0">
                <a:latin typeface="Arial" panose="020B0604020202020204" pitchFamily="34" charset="0"/>
                <a:ea typeface="Times New Roman" panose="02020603050405020304" pitchFamily="18" charset="0"/>
              </a:rPr>
              <a:t>”.  Lo</a:t>
            </a:r>
            <a:r>
              <a:rPr lang="es-CO" sz="1600" dirty="0">
                <a:latin typeface="Arial" panose="020B0604020202020204" pitchFamily="34" charset="0"/>
                <a:ea typeface="Times New Roman" panose="02020603050405020304" pitchFamily="18" charset="0"/>
              </a:rPr>
              <a:t> anterior es concordante con la respuesta por la Entidad al Ente de Control en oficio Radicado 3954-2020 del 14 de febrero de 2020, donde reconoce que no existen convenios con instituciones de educación técnica y tecnológicas, lo que evidencia que los recursos no fueron destinados a la capacitación laboral a los residentes, sino, a gastos comunes, es decir se les dio un trato o uso diferente.</a:t>
            </a:r>
            <a:endParaRPr lang="es-CO" sz="1100" dirty="0">
              <a:latin typeface="Times New Roman" panose="02020603050405020304" pitchFamily="18" charset="0"/>
              <a:ea typeface="Times New Roman" panose="02020603050405020304" pitchFamily="18" charset="0"/>
            </a:endParaRPr>
          </a:p>
          <a:p>
            <a:pPr>
              <a:spcAft>
                <a:spcPts val="0"/>
              </a:spcAft>
            </a:pPr>
            <a:r>
              <a:rPr lang="es-MX" sz="1100" dirty="0">
                <a:latin typeface="Times New Roman" panose="02020603050405020304" pitchFamily="18" charset="0"/>
                <a:ea typeface="Times New Roman" panose="02020603050405020304" pitchFamily="18" charset="0"/>
              </a:rPr>
              <a:t>Sentencia No. 068-18 Juzgado Único Contencioso Administrativo Del Departamento Archipiélago Pág. 13</a:t>
            </a:r>
            <a:endParaRPr lang="es-CO" sz="1100" dirty="0">
              <a:latin typeface="Times New Roman" panose="02020603050405020304" pitchFamily="18" charset="0"/>
              <a:ea typeface="Times New Roman" panose="02020603050405020304" pitchFamily="18" charset="0"/>
            </a:endParaRPr>
          </a:p>
          <a:p>
            <a:pPr>
              <a:spcAft>
                <a:spcPts val="0"/>
              </a:spcAft>
            </a:pPr>
            <a:r>
              <a:rPr lang="es-CO" sz="1100" dirty="0">
                <a:latin typeface="Times New Roman" panose="02020603050405020304" pitchFamily="18" charset="0"/>
                <a:ea typeface="Times New Roman" panose="02020603050405020304" pitchFamily="18" charset="0"/>
              </a:rPr>
              <a:t> </a:t>
            </a:r>
          </a:p>
          <a:p>
            <a:pPr lvl="0" algn="just"/>
            <a:endParaRPr lang="es-CO" sz="10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8838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y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35056" y="131054"/>
            <a:ext cx="878808"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1251846" y="5976915"/>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3186426" y="596284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5102255" y="5958445"/>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81" y="601386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564" y="6003012"/>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095" y="6003012"/>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2224" y="5396536"/>
            <a:ext cx="1015198" cy="869686"/>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291575" y="120553"/>
            <a:ext cx="87880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pic>
        <p:nvPicPr>
          <p:cNvPr id="37" name="Gráfico 36" descr="Catedrático">
            <a:extLst>
              <a:ext uri="{FF2B5EF4-FFF2-40B4-BE49-F238E27FC236}">
                <a16:creationId xmlns:a16="http://schemas.microsoft.com/office/drawing/2014/main" id="{1C80F37E-CD1F-4EE6-B306-F9C642FA64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52018" y="1950280"/>
            <a:ext cx="1887866" cy="1887866"/>
          </a:xfrm>
          <a:prstGeom prst="rect">
            <a:avLst/>
          </a:prstGeom>
        </p:spPr>
      </p:pic>
      <p:sp>
        <p:nvSpPr>
          <p:cNvPr id="6" name="Rectángulo 5"/>
          <p:cNvSpPr/>
          <p:nvPr/>
        </p:nvSpPr>
        <p:spPr>
          <a:xfrm>
            <a:off x="1426902" y="890333"/>
            <a:ext cx="8847287" cy="4206280"/>
          </a:xfrm>
          <a:prstGeom prst="rect">
            <a:avLst/>
          </a:prstGeom>
        </p:spPr>
        <p:txBody>
          <a:bodyPr wrap="square">
            <a:spAutoFit/>
          </a:bodyPr>
          <a:lstStyle/>
          <a:p>
            <a:pPr lvl="0" algn="just">
              <a:spcAft>
                <a:spcPts val="1000"/>
              </a:spcAft>
            </a:pPr>
            <a:r>
              <a:rPr lang="es-CO" sz="1600" dirty="0">
                <a:latin typeface="Arial" panose="020B0604020202020204" pitchFamily="34" charset="0"/>
              </a:rPr>
              <a:t>4. Que la Entidad desde agosto de 2019 realiza el recaudo desde una cuenta independiente llamada </a:t>
            </a:r>
            <a:r>
              <a:rPr lang="es-CO" sz="1600" b="1" dirty="0">
                <a:latin typeface="Arial" panose="020B0604020202020204" pitchFamily="34" charset="0"/>
              </a:rPr>
              <a:t>TARJETA DE RESIDENTE Y RESIDENTE TEMPORAL</a:t>
            </a:r>
            <a:r>
              <a:rPr lang="es-CO" sz="1600" dirty="0">
                <a:latin typeface="Arial" panose="020B0604020202020204" pitchFamily="34" charset="0"/>
              </a:rPr>
              <a:t> bajo el concepto </a:t>
            </a:r>
            <a:r>
              <a:rPr lang="es-CO" sz="1600" b="1" dirty="0">
                <a:latin typeface="Arial" panose="020B0604020202020204" pitchFamily="34" charset="0"/>
              </a:rPr>
              <a:t>FONDO ESPECIAL –CAPACITACIÓN LABORAL, </a:t>
            </a:r>
            <a:r>
              <a:rPr lang="es-CO" sz="1600" dirty="0">
                <a:latin typeface="Arial" panose="020B0604020202020204" pitchFamily="34" charset="0"/>
              </a:rPr>
              <a:t>y que, entre agosto de 2018 y diciembre de 2019, según las personas que ingresaron en esa fecha, el valor de los dineros ingresados a las arcas es de </a:t>
            </a:r>
            <a:r>
              <a:rPr lang="es-CO" sz="1600" b="1" dirty="0">
                <a:latin typeface="Arial" panose="020B0604020202020204" pitchFamily="34" charset="0"/>
              </a:rPr>
              <a:t>$208.685.232,</a:t>
            </a:r>
          </a:p>
          <a:p>
            <a:pPr lvl="0" algn="just">
              <a:spcAft>
                <a:spcPts val="1000"/>
              </a:spcAft>
            </a:pPr>
            <a:endParaRPr lang="es-CO" sz="1600" b="1" dirty="0">
              <a:latin typeface="Arial" panose="020B0604020202020204" pitchFamily="34" charset="0"/>
            </a:endParaRPr>
          </a:p>
          <a:p>
            <a:pPr lvl="0" algn="just">
              <a:spcAft>
                <a:spcPts val="1000"/>
              </a:spcAft>
            </a:pPr>
            <a:r>
              <a:rPr lang="es-CO" sz="1600" b="1" dirty="0">
                <a:latin typeface="Arial" panose="020B0604020202020204" pitchFamily="34" charset="0"/>
              </a:rPr>
              <a:t>5. </a:t>
            </a:r>
            <a:r>
              <a:rPr lang="es-CO" sz="1600" dirty="0">
                <a:latin typeface="Arial" panose="020B0604020202020204" pitchFamily="34" charset="0"/>
              </a:rPr>
              <a:t>Que a pesar de habérsele dado un trato o uso diferente al recurso por concepto de Tarjeta de Residente Temporal (un salario mínimo legal mensual vigente del impuesto de tarjeta de Residente y Residencia Temporal), no se evidencia detrimento al patrimonio de la entidad toda vez, que estos fueron destinado a gastos comunes.</a:t>
            </a:r>
            <a:endParaRPr lang="es-CO" sz="1600" dirty="0"/>
          </a:p>
          <a:p>
            <a:pPr marL="449580">
              <a:spcAft>
                <a:spcPts val="0"/>
              </a:spcAft>
            </a:pPr>
            <a:r>
              <a:rPr lang="es-CO" sz="1600" dirty="0">
                <a:latin typeface="Arial" panose="020B0604020202020204" pitchFamily="34" charset="0"/>
                <a:ea typeface="Times New Roman" panose="02020603050405020304" pitchFamily="18" charset="0"/>
              </a:rPr>
              <a:t> </a:t>
            </a:r>
            <a:endParaRPr lang="es-CO" sz="1100" dirty="0">
              <a:latin typeface="Times New Roman" panose="02020603050405020304" pitchFamily="18" charset="0"/>
              <a:ea typeface="Times New Roman" panose="02020603050405020304" pitchFamily="18" charset="0"/>
            </a:endParaRPr>
          </a:p>
          <a:p>
            <a:pPr algn="just">
              <a:spcAft>
                <a:spcPts val="1000"/>
              </a:spcAft>
            </a:pPr>
            <a:r>
              <a:rPr lang="es-CO" sz="1600" dirty="0">
                <a:latin typeface="Arial" panose="020B0604020202020204" pitchFamily="34" charset="0"/>
              </a:rPr>
              <a:t>Finalmente, la Contraloría General del Departamento Archipiélago, remitió el informe definitivo de la gestión de la denuncia D-0023 de 2019 a la Procuraduría y Fiscalía Regional, para que determinen si en los hechos señalados existe alguna presunta conducta disciplinaria y/o penal.  </a:t>
            </a:r>
            <a:endParaRPr lang="es-CO" sz="1600" dirty="0"/>
          </a:p>
          <a:p>
            <a:pPr lvl="0" algn="just"/>
            <a:endParaRPr lang="es-CO" sz="10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3205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5FC4C4-B78A-4EEC-917D-116A342F8C10}"/>
              </a:ext>
            </a:extLst>
          </p:cNvPr>
          <p:cNvSpPr>
            <a:spLocks noGrp="1"/>
          </p:cNvSpPr>
          <p:nvPr>
            <p:ph type="title"/>
          </p:nvPr>
        </p:nvSpPr>
        <p:spPr>
          <a:xfrm>
            <a:off x="682336" y="1040534"/>
            <a:ext cx="10515600" cy="1325563"/>
          </a:xfrm>
        </p:spPr>
        <p:txBody>
          <a:bodyPr>
            <a:noAutofit/>
          </a:bodyPr>
          <a:lstStyle/>
          <a:p>
            <a:pPr algn="ctr"/>
            <a:r>
              <a:rPr lang="es-CO" sz="9600" b="1" dirty="0">
                <a:solidFill>
                  <a:schemeClr val="accent2"/>
                </a:solidFill>
                <a:latin typeface="Copperplate Gothic Bold" panose="020E0705020206020404" pitchFamily="34" charset="0"/>
              </a:rPr>
              <a:t>GRACIAS </a:t>
            </a:r>
          </a:p>
        </p:txBody>
      </p:sp>
      <p:pic>
        <p:nvPicPr>
          <p:cNvPr id="4" name="Marcador de contenido 3">
            <a:extLst>
              <a:ext uri="{FF2B5EF4-FFF2-40B4-BE49-F238E27FC236}">
                <a16:creationId xmlns:a16="http://schemas.microsoft.com/office/drawing/2014/main" id="{5772003E-A73F-4D9C-8163-05F0A75C9C9B}"/>
              </a:ext>
            </a:extLst>
          </p:cNvPr>
          <p:cNvPicPr>
            <a:picLocks noGrp="1" noChangeAspect="1"/>
          </p:cNvPicPr>
          <p:nvPr>
            <p:ph idx="1"/>
          </p:nvPr>
        </p:nvPicPr>
        <p:blipFill rotWithShape="1">
          <a:blip r:embed="rId2"/>
          <a:srcRect l="-1" r="199" b="45455"/>
          <a:stretch/>
        </p:blipFill>
        <p:spPr>
          <a:xfrm>
            <a:off x="24244" y="3117272"/>
            <a:ext cx="12167756" cy="3740728"/>
          </a:xfrm>
          <a:prstGeom prst="rect">
            <a:avLst/>
          </a:prstGeom>
        </p:spPr>
      </p:pic>
    </p:spTree>
    <p:extLst>
      <p:ext uri="{BB962C8B-B14F-4D97-AF65-F5344CB8AC3E}">
        <p14:creationId xmlns:p14="http://schemas.microsoft.com/office/powerpoint/2010/main" val="177131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2472282" y="66943"/>
            <a:ext cx="9687393" cy="50084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y con Resultados</a:t>
            </a:r>
            <a:endParaRPr lang="es-CO" sz="2800" dirty="0">
              <a:solidFill>
                <a:schemeClr val="bg1"/>
              </a:solidFill>
            </a:endParaRPr>
          </a:p>
        </p:txBody>
      </p:sp>
      <p:grpSp>
        <p:nvGrpSpPr>
          <p:cNvPr id="5" name="Grupo 4">
            <a:extLst>
              <a:ext uri="{FF2B5EF4-FFF2-40B4-BE49-F238E27FC236}">
                <a16:creationId xmlns:a16="http://schemas.microsoft.com/office/drawing/2014/main" id="{BE6071C0-609B-46CF-83C0-9E4AE4112CF6}"/>
              </a:ext>
            </a:extLst>
          </p:cNvPr>
          <p:cNvGrpSpPr/>
          <p:nvPr/>
        </p:nvGrpSpPr>
        <p:grpSpPr>
          <a:xfrm>
            <a:off x="0" y="62407"/>
            <a:ext cx="2472282" cy="465211"/>
            <a:chOff x="9875523" y="6341011"/>
            <a:chExt cx="2273847" cy="465211"/>
          </a:xfrm>
        </p:grpSpPr>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grpSp>
      <p:sp>
        <p:nvSpPr>
          <p:cNvPr id="3" name="Rectángulo: esquinas diagonales cortadas 2">
            <a:extLst>
              <a:ext uri="{FF2B5EF4-FFF2-40B4-BE49-F238E27FC236}">
                <a16:creationId xmlns:a16="http://schemas.microsoft.com/office/drawing/2014/main" id="{D16857A6-D27D-4177-B57E-7F43B2A2971A}"/>
              </a:ext>
            </a:extLst>
          </p:cNvPr>
          <p:cNvSpPr/>
          <p:nvPr/>
        </p:nvSpPr>
        <p:spPr>
          <a:xfrm>
            <a:off x="0" y="5659536"/>
            <a:ext cx="12192000" cy="1171739"/>
          </a:xfrm>
          <a:prstGeom prst="snip2Diag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5">
            <a:extLst>
              <a:ext uri="{FF2B5EF4-FFF2-40B4-BE49-F238E27FC236}">
                <a16:creationId xmlns:a16="http://schemas.microsoft.com/office/drawing/2014/main" id="{E92B1156-32DA-47F0-B51A-441A8DC44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087" y="5661643"/>
            <a:ext cx="4505954" cy="1171739"/>
          </a:xfrm>
          <a:prstGeom prst="rect">
            <a:avLst/>
          </a:prstGeom>
        </p:spPr>
      </p:pic>
      <p:sp>
        <p:nvSpPr>
          <p:cNvPr id="18" name="CuadroTexto 17">
            <a:extLst>
              <a:ext uri="{FF2B5EF4-FFF2-40B4-BE49-F238E27FC236}">
                <a16:creationId xmlns:a16="http://schemas.microsoft.com/office/drawing/2014/main" id="{00C718CB-1E54-4A28-AFBF-07421B9DB2F8}"/>
              </a:ext>
            </a:extLst>
          </p:cNvPr>
          <p:cNvSpPr txBox="1"/>
          <p:nvPr/>
        </p:nvSpPr>
        <p:spPr>
          <a:xfrm>
            <a:off x="689374" y="607887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2623954" y="6064809"/>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4539783" y="6060407"/>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835" y="611822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7092" y="6104974"/>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9623" y="6104974"/>
            <a:ext cx="370160" cy="22538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esquinas redondeadas 1">
            <a:extLst>
              <a:ext uri="{FF2B5EF4-FFF2-40B4-BE49-F238E27FC236}">
                <a16:creationId xmlns:a16="http://schemas.microsoft.com/office/drawing/2014/main" id="{8EFC0D0D-74E7-4F12-8BBB-FE1F4B15FE84}"/>
              </a:ext>
            </a:extLst>
          </p:cNvPr>
          <p:cNvSpPr/>
          <p:nvPr/>
        </p:nvSpPr>
        <p:spPr>
          <a:xfrm>
            <a:off x="8401078" y="6386631"/>
            <a:ext cx="2867660" cy="307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C08E856A-43E8-46D6-98F1-FF58383B528E}"/>
              </a:ext>
            </a:extLst>
          </p:cNvPr>
          <p:cNvSpPr txBox="1"/>
          <p:nvPr/>
        </p:nvSpPr>
        <p:spPr>
          <a:xfrm>
            <a:off x="8331243" y="6414767"/>
            <a:ext cx="2951563" cy="246221"/>
          </a:xfrm>
          <a:prstGeom prst="rect">
            <a:avLst/>
          </a:prstGeom>
          <a:noFill/>
        </p:spPr>
        <p:txBody>
          <a:bodyPr wrap="square" rtlCol="0">
            <a:spAutoFit/>
          </a:bodyPr>
          <a:lstStyle/>
          <a:p>
            <a:pPr algn="ctr"/>
            <a:r>
              <a:rPr lang="es-ES" sz="1000" b="1" i="1" dirty="0">
                <a:solidFill>
                  <a:schemeClr val="accent1">
                    <a:lumMod val="50000"/>
                  </a:schemeClr>
                </a:solidFill>
                <a:latin typeface="Arial" panose="020B0604020202020204" pitchFamily="34" charset="0"/>
                <a:cs typeface="Arial" panose="020B0604020202020204" pitchFamily="34" charset="0"/>
              </a:rPr>
              <a:t>Control Fiscal Participativo con Resultados </a:t>
            </a:r>
            <a:endParaRPr lang="es-CO" sz="1000" b="1" i="1" dirty="0">
              <a:solidFill>
                <a:schemeClr val="accent1">
                  <a:lumMod val="50000"/>
                </a:schemeClr>
              </a:solidFill>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DF2122D4-BEB6-40D9-A61E-BF0DE32B9283}"/>
              </a:ext>
            </a:extLst>
          </p:cNvPr>
          <p:cNvSpPr/>
          <p:nvPr/>
        </p:nvSpPr>
        <p:spPr>
          <a:xfrm>
            <a:off x="3808252" y="18846"/>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graphicFrame>
        <p:nvGraphicFramePr>
          <p:cNvPr id="27" name="Tabla 26">
            <a:extLst>
              <a:ext uri="{FF2B5EF4-FFF2-40B4-BE49-F238E27FC236}">
                <a16:creationId xmlns:a16="http://schemas.microsoft.com/office/drawing/2014/main" id="{9650815D-3570-41D3-8F68-921DD5925886}"/>
              </a:ext>
            </a:extLst>
          </p:cNvPr>
          <p:cNvGraphicFramePr>
            <a:graphicFrameLocks noGrp="1"/>
          </p:cNvGraphicFramePr>
          <p:nvPr>
            <p:extLst>
              <p:ext uri="{D42A27DB-BD31-4B8C-83A1-F6EECF244321}">
                <p14:modId xmlns:p14="http://schemas.microsoft.com/office/powerpoint/2010/main" val="3614816815"/>
              </p:ext>
            </p:extLst>
          </p:nvPr>
        </p:nvGraphicFramePr>
        <p:xfrm>
          <a:off x="561300" y="2144274"/>
          <a:ext cx="10532141" cy="2524813"/>
        </p:xfrm>
        <a:graphic>
          <a:graphicData uri="http://schemas.openxmlformats.org/drawingml/2006/table">
            <a:tbl>
              <a:tblPr firstRow="1" firstCol="1" bandRow="1"/>
              <a:tblGrid>
                <a:gridCol w="4793098">
                  <a:extLst>
                    <a:ext uri="{9D8B030D-6E8A-4147-A177-3AD203B41FA5}">
                      <a16:colId xmlns:a16="http://schemas.microsoft.com/office/drawing/2014/main" val="20000"/>
                    </a:ext>
                  </a:extLst>
                </a:gridCol>
                <a:gridCol w="2950386">
                  <a:extLst>
                    <a:ext uri="{9D8B030D-6E8A-4147-A177-3AD203B41FA5}">
                      <a16:colId xmlns:a16="http://schemas.microsoft.com/office/drawing/2014/main" val="20001"/>
                    </a:ext>
                  </a:extLst>
                </a:gridCol>
                <a:gridCol w="2788657">
                  <a:extLst>
                    <a:ext uri="{9D8B030D-6E8A-4147-A177-3AD203B41FA5}">
                      <a16:colId xmlns:a16="http://schemas.microsoft.com/office/drawing/2014/main" val="20002"/>
                    </a:ext>
                  </a:extLst>
                </a:gridCol>
              </a:tblGrid>
              <a:tr h="61176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2400" b="1" dirty="0">
                          <a:solidFill>
                            <a:srgbClr val="000000"/>
                          </a:solidFill>
                          <a:effectLst/>
                          <a:latin typeface="Calibri" panose="020F0502020204030204" pitchFamily="34" charset="0"/>
                          <a:ea typeface="Times New Roman" panose="02020603050405020304" pitchFamily="18" charset="0"/>
                        </a:rPr>
                        <a:t>MODALIDAD</a:t>
                      </a:r>
                      <a:r>
                        <a:rPr lang="es-CO" sz="2400" b="1" baseline="0" dirty="0">
                          <a:solidFill>
                            <a:srgbClr val="000000"/>
                          </a:solidFill>
                          <a:effectLst/>
                          <a:latin typeface="Calibri" panose="020F0502020204030204" pitchFamily="34" charset="0"/>
                          <a:ea typeface="Times New Roman" panose="02020603050405020304" pitchFamily="18" charset="0"/>
                        </a:rPr>
                        <a:t> DE CONTRATO</a:t>
                      </a:r>
                      <a:endParaRPr lang="es-CO" sz="2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2400" b="1" dirty="0">
                          <a:solidFill>
                            <a:srgbClr val="000000"/>
                          </a:solidFill>
                          <a:effectLst/>
                          <a:latin typeface="Calibri" panose="020F0502020204030204" pitchFamily="34" charset="0"/>
                          <a:ea typeface="Times New Roman" panose="02020603050405020304" pitchFamily="18" charset="0"/>
                        </a:rPr>
                        <a:t>CANTIDAD</a:t>
                      </a:r>
                      <a:endParaRPr lang="es-CO" sz="2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2400" b="1" dirty="0">
                          <a:solidFill>
                            <a:srgbClr val="000000"/>
                          </a:solidFill>
                          <a:effectLst/>
                          <a:latin typeface="Calibri" panose="020F0502020204030204" pitchFamily="34" charset="0"/>
                          <a:ea typeface="Times New Roman" panose="02020603050405020304" pitchFamily="18" charset="0"/>
                        </a:rPr>
                        <a:t>VALOR</a:t>
                      </a:r>
                      <a:endParaRPr lang="es-CO" sz="2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r h="51441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2400" dirty="0">
                          <a:solidFill>
                            <a:srgbClr val="000000"/>
                          </a:solidFill>
                          <a:effectLst/>
                          <a:latin typeface="+mn-lt"/>
                          <a:ea typeface="Times New Roman" panose="02020603050405020304" pitchFamily="18" charset="0"/>
                        </a:rPr>
                        <a:t>Directa</a:t>
                      </a:r>
                      <a:endParaRPr lang="es-CO" sz="2400" dirty="0">
                        <a:effectLst/>
                        <a:latin typeface="+mn-lt"/>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ES" sz="2400" dirty="0">
                          <a:solidFill>
                            <a:schemeClr val="tx1"/>
                          </a:solidFill>
                          <a:effectLst/>
                          <a:latin typeface="+mn-lt"/>
                          <a:ea typeface="Times New Roman" panose="02020603050405020304" pitchFamily="18" charset="0"/>
                        </a:rPr>
                        <a:t>3</a:t>
                      </a:r>
                      <a:r>
                        <a:rPr lang="es-CO" sz="2400" dirty="0">
                          <a:solidFill>
                            <a:schemeClr val="tx1"/>
                          </a:solidFill>
                          <a:effectLst/>
                          <a:latin typeface="+mn-lt"/>
                          <a:ea typeface="Times New Roman" panose="02020603050405020304" pitchFamily="18" charset="0"/>
                        </a:rPr>
                        <a:t>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r" defTabSz="685800" rtl="0" eaLnBrk="1" fontAlgn="auto" latinLnBrk="0" hangingPunct="1">
                        <a:lnSpc>
                          <a:spcPct val="100000"/>
                        </a:lnSpc>
                        <a:spcBef>
                          <a:spcPts val="0"/>
                        </a:spcBef>
                        <a:spcAft>
                          <a:spcPts val="0"/>
                        </a:spcAft>
                        <a:buClrTx/>
                        <a:buSzTx/>
                        <a:buFontTx/>
                        <a:buNone/>
                        <a:tabLst/>
                        <a:defRPr/>
                      </a:pPr>
                      <a:r>
                        <a:rPr lang="es-CO" sz="2400" b="1" dirty="0">
                          <a:solidFill>
                            <a:schemeClr val="tx1"/>
                          </a:solidFill>
                          <a:effectLst/>
                          <a:latin typeface="+mn-lt"/>
                          <a:ea typeface="Times New Roman" panose="02020603050405020304" pitchFamily="18" charset="0"/>
                        </a:rPr>
                        <a:t>$ 1.696.476.035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657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2400" baseline="0" dirty="0">
                          <a:solidFill>
                            <a:srgbClr val="000000"/>
                          </a:solidFill>
                          <a:effectLst/>
                          <a:latin typeface="+mn-lt"/>
                          <a:ea typeface="Times New Roman" panose="02020603050405020304" pitchFamily="18" charset="0"/>
                        </a:rPr>
                        <a:t>Mínima Cuantía  </a:t>
                      </a:r>
                      <a:endParaRPr lang="es-CO" sz="2400" dirty="0">
                        <a:effectLst/>
                        <a:latin typeface="+mn-lt"/>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2400" dirty="0">
                          <a:solidFill>
                            <a:schemeClr val="tx1"/>
                          </a:solidFill>
                          <a:effectLst/>
                          <a:latin typeface="+mn-lt"/>
                          <a:ea typeface="Times New Roman" panose="02020603050405020304" pitchFamily="18" charset="0"/>
                        </a:rPr>
                        <a:t>16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spcAft>
                          <a:spcPts val="0"/>
                        </a:spcAft>
                      </a:pPr>
                      <a:r>
                        <a:rPr lang="es-CO" sz="2400" b="1" dirty="0">
                          <a:solidFill>
                            <a:schemeClr val="tx1"/>
                          </a:solidFill>
                          <a:effectLst/>
                          <a:latin typeface="+mn-lt"/>
                          <a:ea typeface="Times New Roman" panose="02020603050405020304" pitchFamily="18" charset="0"/>
                        </a:rPr>
                        <a:t>$ 174.039.948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7059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2400" dirty="0">
                          <a:solidFill>
                            <a:srgbClr val="000000"/>
                          </a:solidFill>
                          <a:effectLst/>
                          <a:latin typeface="+mn-lt"/>
                          <a:ea typeface="Times New Roman" panose="02020603050405020304" pitchFamily="18" charset="0"/>
                        </a:rPr>
                        <a:t>Selección Abreviada </a:t>
                      </a:r>
                      <a:endParaRPr lang="es-CO" sz="2400" dirty="0">
                        <a:effectLst/>
                        <a:latin typeface="+mn-lt"/>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2400" dirty="0">
                          <a:solidFill>
                            <a:schemeClr val="tx1"/>
                          </a:solidFill>
                          <a:effectLst/>
                          <a:latin typeface="+mn-lt"/>
                          <a:ea typeface="Times New Roman" panose="02020603050405020304" pitchFamily="18" charset="0"/>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spcAft>
                          <a:spcPts val="0"/>
                        </a:spcAft>
                      </a:pPr>
                      <a:r>
                        <a:rPr lang="es-CO" sz="2400" b="1" dirty="0">
                          <a:solidFill>
                            <a:schemeClr val="tx1"/>
                          </a:solidFill>
                          <a:effectLst/>
                          <a:latin typeface="+mn-lt"/>
                          <a:ea typeface="Times New Roman" panose="02020603050405020304" pitchFamily="18" charset="0"/>
                        </a:rPr>
                        <a:t>$ 0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6229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CO" sz="2400" b="1" dirty="0">
                          <a:solidFill>
                            <a:srgbClr val="000000"/>
                          </a:solidFill>
                          <a:effectLst/>
                          <a:latin typeface="+mn-lt"/>
                          <a:ea typeface="Times New Roman" panose="02020603050405020304" pitchFamily="18" charset="0"/>
                        </a:rPr>
                        <a:t>Total</a:t>
                      </a:r>
                      <a:endParaRPr lang="es-CO" sz="2400" dirty="0">
                        <a:effectLst/>
                        <a:latin typeface="+mn-lt"/>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s-ES" sz="2400" dirty="0">
                          <a:effectLst/>
                          <a:latin typeface="+mn-lt"/>
                          <a:ea typeface="Times New Roman" panose="02020603050405020304" pitchFamily="18" charset="0"/>
                        </a:rPr>
                        <a:t>5</a:t>
                      </a:r>
                      <a:r>
                        <a:rPr lang="es-CO" sz="2400" dirty="0">
                          <a:effectLst/>
                          <a:latin typeface="+mn-lt"/>
                          <a:ea typeface="Times New Roman" panose="02020603050405020304" pitchFamily="18" charset="0"/>
                        </a:rPr>
                        <a:t>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spcAft>
                          <a:spcPts val="0"/>
                        </a:spcAft>
                      </a:pPr>
                      <a:r>
                        <a:rPr lang="es-CO" sz="2400" b="1" dirty="0">
                          <a:effectLst/>
                          <a:latin typeface="+mn-lt"/>
                          <a:ea typeface="Times New Roman" panose="02020603050405020304" pitchFamily="18" charset="0"/>
                        </a:rPr>
                        <a:t>$ 1.870.515.983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6"/>
                  </a:ext>
                </a:extLst>
              </a:tr>
            </a:tbl>
          </a:graphicData>
        </a:graphic>
      </p:graphicFrame>
      <p:sp>
        <p:nvSpPr>
          <p:cNvPr id="28" name="3 Rectángulo">
            <a:extLst>
              <a:ext uri="{FF2B5EF4-FFF2-40B4-BE49-F238E27FC236}">
                <a16:creationId xmlns:a16="http://schemas.microsoft.com/office/drawing/2014/main" id="{A9AB4767-F5AF-41B6-BD8C-B02921F947DC}"/>
              </a:ext>
            </a:extLst>
          </p:cNvPr>
          <p:cNvSpPr/>
          <p:nvPr/>
        </p:nvSpPr>
        <p:spPr>
          <a:xfrm>
            <a:off x="244725" y="869723"/>
            <a:ext cx="6816713" cy="769441"/>
          </a:xfrm>
          <a:prstGeom prst="rect">
            <a:avLst/>
          </a:prstGeom>
          <a:noFill/>
        </p:spPr>
        <p:txBody>
          <a:bodyPr wrap="square">
            <a:spAutoFit/>
          </a:bodyPr>
          <a:lstStyle/>
          <a:p>
            <a:pPr algn="ctr">
              <a:defRPr/>
            </a:pPr>
            <a:r>
              <a:rPr lang="es-ES" sz="4400" b="1" dirty="0">
                <a:solidFill>
                  <a:prstClr val="black">
                    <a:lumMod val="75000"/>
                    <a:lumOff val="25000"/>
                  </a:prstClr>
                </a:solidFill>
                <a:latin typeface="Arial" charset="0"/>
              </a:rPr>
              <a:t>Gestión Contractual</a:t>
            </a:r>
            <a:endParaRPr lang="es-CO" sz="4400" dirty="0">
              <a:solidFill>
                <a:prstClr val="black">
                  <a:lumMod val="75000"/>
                  <a:lumOff val="25000"/>
                </a:prstClr>
              </a:solidFill>
              <a:latin typeface="Arial" charset="0"/>
            </a:endParaRPr>
          </a:p>
        </p:txBody>
      </p:sp>
      <p:sp>
        <p:nvSpPr>
          <p:cNvPr id="29" name="CuadroTexto 28">
            <a:extLst>
              <a:ext uri="{FF2B5EF4-FFF2-40B4-BE49-F238E27FC236}">
                <a16:creationId xmlns:a16="http://schemas.microsoft.com/office/drawing/2014/main" id="{3DDF23E7-5628-4075-9FB6-550F3DD3BC32}"/>
              </a:ext>
            </a:extLst>
          </p:cNvPr>
          <p:cNvSpPr txBox="1"/>
          <p:nvPr/>
        </p:nvSpPr>
        <p:spPr>
          <a:xfrm>
            <a:off x="3808252" y="808168"/>
            <a:ext cx="8720865" cy="892552"/>
          </a:xfrm>
          <a:prstGeom prst="rect">
            <a:avLst/>
          </a:prstGeom>
          <a:noFill/>
        </p:spPr>
        <p:txBody>
          <a:bodyPr wrap="square" rtlCol="0">
            <a:spAutoFit/>
          </a:bodyPr>
          <a:lstStyle/>
          <a:p>
            <a:pPr algn="ctr"/>
            <a:r>
              <a:rPr lang="es-CO" sz="3200" b="1" dirty="0">
                <a:solidFill>
                  <a:srgbClr val="5B9BD5">
                    <a:lumMod val="50000"/>
                  </a:srgbClr>
                </a:solidFill>
                <a:latin typeface="Copperplate Gothic Bold" panose="020E0705020206020404" pitchFamily="34" charset="0"/>
              </a:rPr>
              <a:t>Vigencia 2019</a:t>
            </a:r>
          </a:p>
          <a:p>
            <a:pPr algn="ctr"/>
            <a:r>
              <a:rPr lang="es-CO" sz="2000" b="1" dirty="0">
                <a:solidFill>
                  <a:srgbClr val="5B9BD5">
                    <a:lumMod val="50000"/>
                  </a:srgbClr>
                </a:solidFill>
                <a:latin typeface="Copperplate Gothic Bold" panose="020E0705020206020404" pitchFamily="34" charset="0"/>
              </a:rPr>
              <a:t>(Pesos Corrientes)</a:t>
            </a:r>
            <a:endParaRPr lang="es-CO" sz="3200" b="1" dirty="0">
              <a:solidFill>
                <a:srgbClr val="5B9BD5">
                  <a:lumMod val="50000"/>
                </a:srgbClr>
              </a:solidFill>
              <a:latin typeface="Copperplate Gothic Bold" panose="020E0705020206020404" pitchFamily="34" charset="0"/>
            </a:endParaRPr>
          </a:p>
        </p:txBody>
      </p:sp>
    </p:spTree>
    <p:extLst>
      <p:ext uri="{BB962C8B-B14F-4D97-AF65-F5344CB8AC3E}">
        <p14:creationId xmlns:p14="http://schemas.microsoft.com/office/powerpoint/2010/main" val="28380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diagonales cortadas 2">
            <a:extLst>
              <a:ext uri="{FF2B5EF4-FFF2-40B4-BE49-F238E27FC236}">
                <a16:creationId xmlns:a16="http://schemas.microsoft.com/office/drawing/2014/main" id="{D16857A6-D27D-4177-B57E-7F43B2A2971A}"/>
              </a:ext>
            </a:extLst>
          </p:cNvPr>
          <p:cNvSpPr/>
          <p:nvPr/>
        </p:nvSpPr>
        <p:spPr>
          <a:xfrm>
            <a:off x="0" y="0"/>
            <a:ext cx="12192000" cy="1171739"/>
          </a:xfrm>
          <a:prstGeom prst="snip2Diag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5">
            <a:extLst>
              <a:ext uri="{FF2B5EF4-FFF2-40B4-BE49-F238E27FC236}">
                <a16:creationId xmlns:a16="http://schemas.microsoft.com/office/drawing/2014/main" id="{E92B1156-32DA-47F0-B51A-441A8DC44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322" y="0"/>
            <a:ext cx="4505954" cy="1171739"/>
          </a:xfrm>
          <a:prstGeom prst="rect">
            <a:avLst/>
          </a:prstGeom>
        </p:spPr>
      </p:pic>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3"/>
          <a:stretch>
            <a:fillRect/>
          </a:stretch>
        </p:blipFill>
        <p:spPr>
          <a:xfrm>
            <a:off x="11667744" y="6355079"/>
            <a:ext cx="481626" cy="451143"/>
          </a:xfrm>
          <a:prstGeom prst="rect">
            <a:avLst/>
          </a:prstGeom>
        </p:spPr>
      </p:pic>
      <p:sp>
        <p:nvSpPr>
          <p:cNvPr id="18" name="CuadroTexto 17">
            <a:extLst>
              <a:ext uri="{FF2B5EF4-FFF2-40B4-BE49-F238E27FC236}">
                <a16:creationId xmlns:a16="http://schemas.microsoft.com/office/drawing/2014/main" id="{00C718CB-1E54-4A28-AFBF-07421B9DB2F8}"/>
              </a:ext>
            </a:extLst>
          </p:cNvPr>
          <p:cNvSpPr txBox="1"/>
          <p:nvPr/>
        </p:nvSpPr>
        <p:spPr>
          <a:xfrm>
            <a:off x="689374" y="419341"/>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2623954" y="405273"/>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4539783" y="400871"/>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835" y="458688"/>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7092" y="445438"/>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9623" y="445438"/>
            <a:ext cx="370160" cy="225385"/>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a:extLst>
              <a:ext uri="{FF2B5EF4-FFF2-40B4-BE49-F238E27FC236}">
                <a16:creationId xmlns:a16="http://schemas.microsoft.com/office/drawing/2014/main" id="{5A7B6BF3-6820-4A49-AADF-E57FC8943AB6}"/>
              </a:ext>
            </a:extLst>
          </p:cNvPr>
          <p:cNvSpPr/>
          <p:nvPr/>
        </p:nvSpPr>
        <p:spPr>
          <a:xfrm>
            <a:off x="457375" y="3091071"/>
            <a:ext cx="11459497" cy="923330"/>
          </a:xfrm>
          <a:prstGeom prst="rect">
            <a:avLst/>
          </a:prstGeom>
        </p:spPr>
        <p:txBody>
          <a:bodyPr wrap="squar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CO" sz="5400" b="1" i="0" u="none" strike="noStrike" kern="0" cap="none" spc="0" normalizeH="0" baseline="0" noProof="0" dirty="0">
                <a:ln>
                  <a:noFill/>
                </a:ln>
                <a:solidFill>
                  <a:schemeClr val="accent6"/>
                </a:solidFill>
                <a:effectLst/>
                <a:uLnTx/>
                <a:uFillTx/>
              </a:rPr>
              <a:t>2. MODERNIZACIÓN ORGANIZACIONAL</a:t>
            </a:r>
          </a:p>
        </p:txBody>
      </p:sp>
      <p:sp>
        <p:nvSpPr>
          <p:cNvPr id="2" name="Rectángulo: esquinas redondeadas 1">
            <a:extLst>
              <a:ext uri="{FF2B5EF4-FFF2-40B4-BE49-F238E27FC236}">
                <a16:creationId xmlns:a16="http://schemas.microsoft.com/office/drawing/2014/main" id="{46D96D26-945F-4492-AEE5-667FA895D1A8}"/>
              </a:ext>
            </a:extLst>
          </p:cNvPr>
          <p:cNvSpPr/>
          <p:nvPr/>
        </p:nvSpPr>
        <p:spPr>
          <a:xfrm>
            <a:off x="8317175" y="713027"/>
            <a:ext cx="2894164" cy="307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O" sz="1000" b="1" i="1" spc="50" dirty="0">
                <a:solidFill>
                  <a:schemeClr val="accent6"/>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1000" dirty="0">
              <a:solidFill>
                <a:schemeClr val="accent6"/>
              </a:solidFill>
            </a:endParaRPr>
          </a:p>
        </p:txBody>
      </p:sp>
    </p:spTree>
    <p:extLst>
      <p:ext uri="{BB962C8B-B14F-4D97-AF65-F5344CB8AC3E}">
        <p14:creationId xmlns:p14="http://schemas.microsoft.com/office/powerpoint/2010/main" val="301571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35056" y="131054"/>
            <a:ext cx="878808"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1251846" y="5976915"/>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3186426" y="596284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5102255" y="5958445"/>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81" y="601386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564" y="6003012"/>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095" y="6003012"/>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1627" y="4642338"/>
            <a:ext cx="1895584" cy="1623884"/>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291575" y="120553"/>
            <a:ext cx="87880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graphicFrame>
        <p:nvGraphicFramePr>
          <p:cNvPr id="27" name="Gráfico 26">
            <a:extLst>
              <a:ext uri="{FF2B5EF4-FFF2-40B4-BE49-F238E27FC236}">
                <a16:creationId xmlns:a16="http://schemas.microsoft.com/office/drawing/2014/main" id="{00000000-0008-0000-0000-000002000000}"/>
              </a:ext>
            </a:extLst>
          </p:cNvPr>
          <p:cNvGraphicFramePr>
            <a:graphicFrameLocks/>
          </p:cNvGraphicFramePr>
          <p:nvPr/>
        </p:nvGraphicFramePr>
        <p:xfrm>
          <a:off x="1480326" y="1533377"/>
          <a:ext cx="8567227" cy="4155685"/>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ángulo 2">
            <a:extLst>
              <a:ext uri="{FF2B5EF4-FFF2-40B4-BE49-F238E27FC236}">
                <a16:creationId xmlns:a16="http://schemas.microsoft.com/office/drawing/2014/main" id="{9E464FBF-36CA-4C8B-A914-AF95F7A3E6DF}"/>
              </a:ext>
            </a:extLst>
          </p:cNvPr>
          <p:cNvSpPr/>
          <p:nvPr/>
        </p:nvSpPr>
        <p:spPr>
          <a:xfrm>
            <a:off x="10058403" y="1533377"/>
            <a:ext cx="1988808" cy="1200329"/>
          </a:xfrm>
          <a:prstGeom prst="rect">
            <a:avLst/>
          </a:prstGeom>
        </p:spPr>
        <p:txBody>
          <a:bodyPr wrap="square">
            <a:spAutoFit/>
          </a:bodyPr>
          <a:lstStyle/>
          <a:p>
            <a:pPr algn="just"/>
            <a:r>
              <a:rPr lang="es-ES" sz="1200" b="1" dirty="0">
                <a:solidFill>
                  <a:srgbClr val="C00000"/>
                </a:solidFill>
                <a:latin typeface="ArialMT"/>
              </a:rPr>
              <a:t>Nota: </a:t>
            </a:r>
            <a:r>
              <a:rPr lang="es-ES" sz="1200" b="1" dirty="0">
                <a:latin typeface="ArialMT"/>
              </a:rPr>
              <a:t>De las 55 metas trazadas en el Plan de Acción, a corte del mes de diciembre 47 alcanzaron el 100%, la cual equivale a un 85%</a:t>
            </a:r>
            <a:endParaRPr lang="es-CO" sz="1200" b="1" dirty="0"/>
          </a:p>
        </p:txBody>
      </p:sp>
      <p:sp>
        <p:nvSpPr>
          <p:cNvPr id="28" name="Rectángulo 27">
            <a:extLst>
              <a:ext uri="{FF2B5EF4-FFF2-40B4-BE49-F238E27FC236}">
                <a16:creationId xmlns:a16="http://schemas.microsoft.com/office/drawing/2014/main" id="{DBEEB8F8-9D95-480C-8B9A-D84A97A57BF6}"/>
              </a:ext>
            </a:extLst>
          </p:cNvPr>
          <p:cNvSpPr/>
          <p:nvPr/>
        </p:nvSpPr>
        <p:spPr>
          <a:xfrm>
            <a:off x="1677275" y="356753"/>
            <a:ext cx="8567227" cy="1077218"/>
          </a:xfrm>
          <a:prstGeom prst="rect">
            <a:avLst/>
          </a:prstGeom>
        </p:spPr>
        <p:txBody>
          <a:bodyPr wrap="square">
            <a:spAutoFit/>
          </a:bodyPr>
          <a:lstStyle/>
          <a:p>
            <a:pPr algn="ctr"/>
            <a:r>
              <a:rPr lang="es-ES" sz="3200" b="1" dirty="0">
                <a:solidFill>
                  <a:srgbClr val="5B9BD5">
                    <a:lumMod val="50000"/>
                  </a:srgbClr>
                </a:solidFill>
                <a:latin typeface="Arial" panose="020B0604020202020204" pitchFamily="34" charset="0"/>
                <a:ea typeface="Times New Roman" panose="02020603050405020304" pitchFamily="18" charset="0"/>
                <a:cs typeface="Times New Roman" panose="02020603050405020304" pitchFamily="18" charset="0"/>
              </a:rPr>
              <a:t>Proceso de Planeación Institucional</a:t>
            </a:r>
          </a:p>
          <a:p>
            <a:pPr algn="ctr"/>
            <a:r>
              <a:rPr lang="es-ES" sz="3200" b="1" dirty="0">
                <a:solidFill>
                  <a:srgbClr val="5B9BD5">
                    <a:lumMod val="50000"/>
                  </a:srgbClr>
                </a:solidFill>
                <a:latin typeface="Arial" panose="020B0604020202020204" pitchFamily="34" charset="0"/>
                <a:ea typeface="Times New Roman" panose="02020603050405020304" pitchFamily="18" charset="0"/>
                <a:cs typeface="Times New Roman" panose="02020603050405020304" pitchFamily="18" charset="0"/>
              </a:rPr>
              <a:t>Plan de Acción 2019</a:t>
            </a:r>
            <a:endParaRPr lang="es-CO" sz="3200" b="1" dirty="0">
              <a:solidFill>
                <a:srgbClr val="5B9BD5">
                  <a:lumMod val="50000"/>
                </a:srgbClr>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729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diagonales cortadas 2">
            <a:extLst>
              <a:ext uri="{FF2B5EF4-FFF2-40B4-BE49-F238E27FC236}">
                <a16:creationId xmlns:a16="http://schemas.microsoft.com/office/drawing/2014/main" id="{D16857A6-D27D-4177-B57E-7F43B2A2971A}"/>
              </a:ext>
            </a:extLst>
          </p:cNvPr>
          <p:cNvSpPr/>
          <p:nvPr/>
        </p:nvSpPr>
        <p:spPr>
          <a:xfrm>
            <a:off x="0" y="0"/>
            <a:ext cx="12192000" cy="1171739"/>
          </a:xfrm>
          <a:prstGeom prst="snip2Diag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5">
            <a:extLst>
              <a:ext uri="{FF2B5EF4-FFF2-40B4-BE49-F238E27FC236}">
                <a16:creationId xmlns:a16="http://schemas.microsoft.com/office/drawing/2014/main" id="{E92B1156-32DA-47F0-B51A-441A8DC44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322" y="0"/>
            <a:ext cx="4505954" cy="1171739"/>
          </a:xfrm>
          <a:prstGeom prst="rect">
            <a:avLst/>
          </a:prstGeom>
        </p:spPr>
      </p:pic>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3"/>
          <a:stretch>
            <a:fillRect/>
          </a:stretch>
        </p:blipFill>
        <p:spPr>
          <a:xfrm>
            <a:off x="11667744" y="6355079"/>
            <a:ext cx="481626" cy="451143"/>
          </a:xfrm>
          <a:prstGeom prst="rect">
            <a:avLst/>
          </a:prstGeom>
        </p:spPr>
      </p:pic>
      <p:sp>
        <p:nvSpPr>
          <p:cNvPr id="18" name="CuadroTexto 17">
            <a:extLst>
              <a:ext uri="{FF2B5EF4-FFF2-40B4-BE49-F238E27FC236}">
                <a16:creationId xmlns:a16="http://schemas.microsoft.com/office/drawing/2014/main" id="{00C718CB-1E54-4A28-AFBF-07421B9DB2F8}"/>
              </a:ext>
            </a:extLst>
          </p:cNvPr>
          <p:cNvSpPr txBox="1"/>
          <p:nvPr/>
        </p:nvSpPr>
        <p:spPr>
          <a:xfrm>
            <a:off x="689374" y="419341"/>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2623954" y="405273"/>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4539783" y="400871"/>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835" y="458688"/>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7092" y="445438"/>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9623" y="445438"/>
            <a:ext cx="370160" cy="225385"/>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a:extLst>
              <a:ext uri="{FF2B5EF4-FFF2-40B4-BE49-F238E27FC236}">
                <a16:creationId xmlns:a16="http://schemas.microsoft.com/office/drawing/2014/main" id="{B542E037-390E-4AF2-8D36-7583E0EB9E53}"/>
              </a:ext>
            </a:extLst>
          </p:cNvPr>
          <p:cNvSpPr/>
          <p:nvPr/>
        </p:nvSpPr>
        <p:spPr>
          <a:xfrm>
            <a:off x="535859" y="3091071"/>
            <a:ext cx="11120282" cy="923330"/>
          </a:xfrm>
          <a:prstGeom prst="rect">
            <a:avLst/>
          </a:prstGeom>
        </p:spPr>
        <p:txBody>
          <a:bodyPr wrap="squar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CO" sz="5400" b="1" i="0" u="none" strike="noStrike" kern="0" cap="none" spc="0" normalizeH="0" baseline="0" noProof="0" dirty="0">
                <a:ln>
                  <a:noFill/>
                </a:ln>
                <a:solidFill>
                  <a:schemeClr val="accent6"/>
                </a:solidFill>
                <a:effectLst/>
                <a:uLnTx/>
                <a:uFillTx/>
              </a:rPr>
              <a:t>3. FORTALECIMIENTO INSTITUCIONAL</a:t>
            </a:r>
          </a:p>
        </p:txBody>
      </p:sp>
      <p:sp>
        <p:nvSpPr>
          <p:cNvPr id="25" name="Rectángulo: esquinas redondeadas 24">
            <a:extLst>
              <a:ext uri="{FF2B5EF4-FFF2-40B4-BE49-F238E27FC236}">
                <a16:creationId xmlns:a16="http://schemas.microsoft.com/office/drawing/2014/main" id="{71043FC6-2704-45EB-B550-57350165F306}"/>
              </a:ext>
            </a:extLst>
          </p:cNvPr>
          <p:cNvSpPr/>
          <p:nvPr/>
        </p:nvSpPr>
        <p:spPr>
          <a:xfrm>
            <a:off x="8317175" y="713027"/>
            <a:ext cx="2894164" cy="307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O" sz="1000" b="1" i="1" spc="50" dirty="0">
                <a:solidFill>
                  <a:schemeClr val="accent6"/>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1000" dirty="0">
              <a:solidFill>
                <a:schemeClr val="accent6"/>
              </a:solidFill>
            </a:endParaRPr>
          </a:p>
        </p:txBody>
      </p:sp>
    </p:spTree>
    <p:extLst>
      <p:ext uri="{BB962C8B-B14F-4D97-AF65-F5344CB8AC3E}">
        <p14:creationId xmlns:p14="http://schemas.microsoft.com/office/powerpoint/2010/main" val="8757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C04A675C-BA8C-40EA-84C5-BD5C014EA9F9}"/>
              </a:ext>
            </a:extLst>
          </p:cNvPr>
          <p:cNvSpPr/>
          <p:nvPr/>
        </p:nvSpPr>
        <p:spPr>
          <a:xfrm>
            <a:off x="0" y="6355079"/>
            <a:ext cx="9973994" cy="43609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9" name="Flecha: cheurón 8">
            <a:extLst>
              <a:ext uri="{FF2B5EF4-FFF2-40B4-BE49-F238E27FC236}">
                <a16:creationId xmlns:a16="http://schemas.microsoft.com/office/drawing/2014/main" id="{89B9614B-7CC3-446D-8CF3-2EADF78205C0}"/>
              </a:ext>
            </a:extLst>
          </p:cNvPr>
          <p:cNvSpPr/>
          <p:nvPr/>
        </p:nvSpPr>
        <p:spPr>
          <a:xfrm>
            <a:off x="9875523" y="6341011"/>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Flecha: cheurón 9">
            <a:extLst>
              <a:ext uri="{FF2B5EF4-FFF2-40B4-BE49-F238E27FC236}">
                <a16:creationId xmlns:a16="http://schemas.microsoft.com/office/drawing/2014/main" id="{D96D00ED-6882-49E1-9A91-60B7A2B9CD3D}"/>
              </a:ext>
            </a:extLst>
          </p:cNvPr>
          <p:cNvSpPr/>
          <p:nvPr/>
        </p:nvSpPr>
        <p:spPr>
          <a:xfrm>
            <a:off x="10244502" y="6355079"/>
            <a:ext cx="450166" cy="4360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Flecha: cheurón 10">
            <a:extLst>
              <a:ext uri="{FF2B5EF4-FFF2-40B4-BE49-F238E27FC236}">
                <a16:creationId xmlns:a16="http://schemas.microsoft.com/office/drawing/2014/main" id="{BA066D2B-EB88-4E02-89B1-DC3AE59AB085}"/>
              </a:ext>
            </a:extLst>
          </p:cNvPr>
          <p:cNvSpPr/>
          <p:nvPr/>
        </p:nvSpPr>
        <p:spPr>
          <a:xfrm>
            <a:off x="11317256" y="6365628"/>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cheurón 11">
            <a:extLst>
              <a:ext uri="{FF2B5EF4-FFF2-40B4-BE49-F238E27FC236}">
                <a16:creationId xmlns:a16="http://schemas.microsoft.com/office/drawing/2014/main" id="{1B43D2A8-ADCC-48BA-8744-D8E2D1574EFC}"/>
              </a:ext>
            </a:extLst>
          </p:cNvPr>
          <p:cNvSpPr/>
          <p:nvPr/>
        </p:nvSpPr>
        <p:spPr>
          <a:xfrm>
            <a:off x="10953841"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cheurón 12">
            <a:extLst>
              <a:ext uri="{FF2B5EF4-FFF2-40B4-BE49-F238E27FC236}">
                <a16:creationId xmlns:a16="http://schemas.microsoft.com/office/drawing/2014/main" id="{50CF7B0E-F73F-4E8A-A573-1C793EDC6DF1}"/>
              </a:ext>
            </a:extLst>
          </p:cNvPr>
          <p:cNvSpPr/>
          <p:nvPr/>
        </p:nvSpPr>
        <p:spPr>
          <a:xfrm>
            <a:off x="10598536" y="6355079"/>
            <a:ext cx="450166" cy="436099"/>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2BD7376E-86E2-4443-89AC-DCDEA6D441B1}"/>
              </a:ext>
            </a:extLst>
          </p:cNvPr>
          <p:cNvSpPr/>
          <p:nvPr/>
        </p:nvSpPr>
        <p:spPr>
          <a:xfrm>
            <a:off x="1034732" y="6308055"/>
            <a:ext cx="7282443" cy="523220"/>
          </a:xfrm>
          <a:prstGeom prst="rect">
            <a:avLst/>
          </a:prstGeom>
        </p:spPr>
        <p:txBody>
          <a:bodyPr wrap="none">
            <a:spAutoFit/>
          </a:bodyPr>
          <a:lstStyle/>
          <a:p>
            <a:r>
              <a:rPr lang="es-CO" sz="2800" b="1" i="1" spc="50" dirty="0">
                <a:solidFill>
                  <a:schemeClr val="bg1"/>
                </a:solidFill>
                <a:latin typeface="Garamond" panose="02020404030301010803" pitchFamily="18" charset="0"/>
                <a:ea typeface="Calibri" panose="020F0502020204030204" pitchFamily="34" charset="0"/>
                <a:cs typeface="Calibri" panose="020F0502020204030204" pitchFamily="34" charset="0"/>
              </a:rPr>
              <a:t>Control Fiscal participativo con Resultados</a:t>
            </a:r>
            <a:endParaRPr lang="es-CO" sz="2800" dirty="0">
              <a:solidFill>
                <a:schemeClr val="bg1"/>
              </a:solidFill>
            </a:endParaRPr>
          </a:p>
        </p:txBody>
      </p:sp>
      <p:pic>
        <p:nvPicPr>
          <p:cNvPr id="14" name="Imagen 13">
            <a:extLst>
              <a:ext uri="{FF2B5EF4-FFF2-40B4-BE49-F238E27FC236}">
                <a16:creationId xmlns:a16="http://schemas.microsoft.com/office/drawing/2014/main" id="{0FA247A0-30B5-425D-ACD0-52F660F9D2C3}"/>
              </a:ext>
            </a:extLst>
          </p:cNvPr>
          <p:cNvPicPr>
            <a:picLocks noChangeAspect="1"/>
          </p:cNvPicPr>
          <p:nvPr/>
        </p:nvPicPr>
        <p:blipFill>
          <a:blip r:embed="rId2"/>
          <a:stretch>
            <a:fillRect/>
          </a:stretch>
        </p:blipFill>
        <p:spPr>
          <a:xfrm>
            <a:off x="11667744" y="6355079"/>
            <a:ext cx="481626" cy="451143"/>
          </a:xfrm>
          <a:prstGeom prst="rect">
            <a:avLst/>
          </a:prstGeom>
        </p:spPr>
      </p:pic>
      <p:sp>
        <p:nvSpPr>
          <p:cNvPr id="16" name="Flecha: cheurón 15">
            <a:extLst>
              <a:ext uri="{FF2B5EF4-FFF2-40B4-BE49-F238E27FC236}">
                <a16:creationId xmlns:a16="http://schemas.microsoft.com/office/drawing/2014/main" id="{3F588049-341A-465F-B432-4D5F83F33298}"/>
              </a:ext>
            </a:extLst>
          </p:cNvPr>
          <p:cNvSpPr/>
          <p:nvPr/>
        </p:nvSpPr>
        <p:spPr>
          <a:xfrm>
            <a:off x="35056" y="131054"/>
            <a:ext cx="878808" cy="6093847"/>
          </a:xfrm>
          <a:prstGeom prst="chevron">
            <a:avLst>
              <a:gd name="adj" fmla="val 48113"/>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8" name="CuadroTexto 17">
            <a:extLst>
              <a:ext uri="{FF2B5EF4-FFF2-40B4-BE49-F238E27FC236}">
                <a16:creationId xmlns:a16="http://schemas.microsoft.com/office/drawing/2014/main" id="{00C718CB-1E54-4A28-AFBF-07421B9DB2F8}"/>
              </a:ext>
            </a:extLst>
          </p:cNvPr>
          <p:cNvSpPr txBox="1"/>
          <p:nvPr/>
        </p:nvSpPr>
        <p:spPr>
          <a:xfrm>
            <a:off x="1251846" y="5976915"/>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19" name="CuadroTexto 18">
            <a:extLst>
              <a:ext uri="{FF2B5EF4-FFF2-40B4-BE49-F238E27FC236}">
                <a16:creationId xmlns:a16="http://schemas.microsoft.com/office/drawing/2014/main" id="{68248575-09CA-41D2-B656-C18440AA1794}"/>
              </a:ext>
            </a:extLst>
          </p:cNvPr>
          <p:cNvSpPr txBox="1"/>
          <p:nvPr/>
        </p:nvSpPr>
        <p:spPr>
          <a:xfrm>
            <a:off x="3186426" y="5962847"/>
            <a:ext cx="1418969" cy="307777"/>
          </a:xfrm>
          <a:prstGeom prst="rect">
            <a:avLst/>
          </a:prstGeom>
          <a:noFill/>
        </p:spPr>
        <p:txBody>
          <a:bodyPr wrap="square" rtlCol="0">
            <a:spAutoFit/>
          </a:bodyPr>
          <a:lstStyle/>
          <a:p>
            <a:r>
              <a:rPr lang="es-CO" sz="1400" dirty="0">
                <a:solidFill>
                  <a:schemeClr val="bg2">
                    <a:lumMod val="50000"/>
                  </a:schemeClr>
                </a:solidFill>
              </a:rPr>
              <a:t>contraloriasai</a:t>
            </a:r>
          </a:p>
        </p:txBody>
      </p:sp>
      <p:sp>
        <p:nvSpPr>
          <p:cNvPr id="20" name="CuadroTexto 19">
            <a:extLst>
              <a:ext uri="{FF2B5EF4-FFF2-40B4-BE49-F238E27FC236}">
                <a16:creationId xmlns:a16="http://schemas.microsoft.com/office/drawing/2014/main" id="{F1F4A018-240F-43D8-ABD4-9DAFDA6678A7}"/>
              </a:ext>
            </a:extLst>
          </p:cNvPr>
          <p:cNvSpPr txBox="1"/>
          <p:nvPr/>
        </p:nvSpPr>
        <p:spPr>
          <a:xfrm>
            <a:off x="5102255" y="5958445"/>
            <a:ext cx="3111555" cy="307777"/>
          </a:xfrm>
          <a:prstGeom prst="rect">
            <a:avLst/>
          </a:prstGeom>
          <a:noFill/>
        </p:spPr>
        <p:txBody>
          <a:bodyPr wrap="square" rtlCol="0">
            <a:spAutoFit/>
          </a:bodyPr>
          <a:lstStyle/>
          <a:p>
            <a:r>
              <a:rPr lang="es-CO" sz="1400" dirty="0">
                <a:solidFill>
                  <a:schemeClr val="bg2">
                    <a:lumMod val="50000"/>
                  </a:schemeClr>
                </a:solidFill>
              </a:rPr>
              <a:t>contraloría@contraloriasai.gov.co</a:t>
            </a:r>
          </a:p>
        </p:txBody>
      </p:sp>
      <p:pic>
        <p:nvPicPr>
          <p:cNvPr id="21" name="Picture 4" descr="Resultado de imagen para twitter">
            <a:extLst>
              <a:ext uri="{FF2B5EF4-FFF2-40B4-BE49-F238E27FC236}">
                <a16:creationId xmlns:a16="http://schemas.microsoft.com/office/drawing/2014/main" id="{D22962CF-2A6C-480D-8E26-3FE5CD78C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81" y="6013864"/>
            <a:ext cx="302930" cy="254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acebook">
            <a:extLst>
              <a:ext uri="{FF2B5EF4-FFF2-40B4-BE49-F238E27FC236}">
                <a16:creationId xmlns:a16="http://schemas.microsoft.com/office/drawing/2014/main" id="{9C484D8B-60E4-46F5-95B8-27D8838B79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564" y="6003012"/>
            <a:ext cx="270873" cy="2274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mail">
            <a:extLst>
              <a:ext uri="{FF2B5EF4-FFF2-40B4-BE49-F238E27FC236}">
                <a16:creationId xmlns:a16="http://schemas.microsoft.com/office/drawing/2014/main" id="{BF328285-305C-4479-822E-D26DA8C2A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095" y="6003012"/>
            <a:ext cx="370160" cy="2253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307C905-E4B0-4E4E-9514-4257526DFD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1627" y="4642338"/>
            <a:ext cx="1895584" cy="1623884"/>
          </a:xfrm>
          <a:prstGeom prst="rect">
            <a:avLst/>
          </a:prstGeom>
        </p:spPr>
      </p:pic>
      <p:sp>
        <p:nvSpPr>
          <p:cNvPr id="26" name="Flecha: cheurón 25">
            <a:extLst>
              <a:ext uri="{FF2B5EF4-FFF2-40B4-BE49-F238E27FC236}">
                <a16:creationId xmlns:a16="http://schemas.microsoft.com/office/drawing/2014/main" id="{344B5179-A8F1-4F72-99C7-8BA88DBCA19D}"/>
              </a:ext>
            </a:extLst>
          </p:cNvPr>
          <p:cNvSpPr/>
          <p:nvPr/>
        </p:nvSpPr>
        <p:spPr>
          <a:xfrm>
            <a:off x="291575" y="120553"/>
            <a:ext cx="878808" cy="6093847"/>
          </a:xfrm>
          <a:prstGeom prst="chevron">
            <a:avLst>
              <a:gd name="adj" fmla="val 48113"/>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24" name="Rectángulo 23">
            <a:extLst>
              <a:ext uri="{FF2B5EF4-FFF2-40B4-BE49-F238E27FC236}">
                <a16:creationId xmlns:a16="http://schemas.microsoft.com/office/drawing/2014/main" id="{EF80A20C-D830-4C95-BDE5-C670102FC3CA}"/>
              </a:ext>
            </a:extLst>
          </p:cNvPr>
          <p:cNvSpPr/>
          <p:nvPr/>
        </p:nvSpPr>
        <p:spPr>
          <a:xfrm>
            <a:off x="1767315" y="1791734"/>
            <a:ext cx="9281387" cy="83099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800" b="1" i="0" u="none" strike="noStrike" kern="0" cap="none" spc="0" normalizeH="0" baseline="0" noProof="0" dirty="0">
                <a:ln>
                  <a:noFill/>
                </a:ln>
                <a:solidFill>
                  <a:srgbClr val="5B9BD5">
                    <a:lumMod val="50000"/>
                  </a:srgbClr>
                </a:solidFill>
                <a:effectLst/>
                <a:uLnTx/>
                <a:uFillTx/>
              </a:rPr>
              <a:t>Proceso de Participación Ciudadana</a:t>
            </a:r>
            <a:endParaRPr kumimoji="0" lang="es-CO" sz="4800" b="0" i="0" u="none" strike="noStrike" kern="0" cap="none" spc="0" normalizeH="0" baseline="0" noProof="0" dirty="0">
              <a:ln>
                <a:noFill/>
              </a:ln>
              <a:solidFill>
                <a:srgbClr val="5B9BD5">
                  <a:lumMod val="50000"/>
                </a:srgbClr>
              </a:solidFill>
              <a:effectLst/>
              <a:uLnTx/>
              <a:uFillTx/>
            </a:endParaRPr>
          </a:p>
        </p:txBody>
      </p:sp>
      <p:sp>
        <p:nvSpPr>
          <p:cNvPr id="25" name="Rectángulo redondeado 17">
            <a:extLst>
              <a:ext uri="{FF2B5EF4-FFF2-40B4-BE49-F238E27FC236}">
                <a16:creationId xmlns:a16="http://schemas.microsoft.com/office/drawing/2014/main" id="{6AE282C3-E00D-46E1-98B5-36128B818D8F}"/>
              </a:ext>
            </a:extLst>
          </p:cNvPr>
          <p:cNvSpPr/>
          <p:nvPr/>
        </p:nvSpPr>
        <p:spPr>
          <a:xfrm>
            <a:off x="2198045" y="2702389"/>
            <a:ext cx="3717497" cy="1004699"/>
          </a:xfrm>
          <a:prstGeom prst="roundRect">
            <a:avLst/>
          </a:prstGeom>
          <a:solidFill>
            <a:schemeClr val="accent6">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AUDIENCIA PÚBLICA DE RENDICIÓN DE CUENTAS</a:t>
            </a:r>
          </a:p>
        </p:txBody>
      </p:sp>
      <p:sp>
        <p:nvSpPr>
          <p:cNvPr id="29" name="Rectángulo redondeado 18">
            <a:extLst>
              <a:ext uri="{FF2B5EF4-FFF2-40B4-BE49-F238E27FC236}">
                <a16:creationId xmlns:a16="http://schemas.microsoft.com/office/drawing/2014/main" id="{619375A5-D8BE-4075-900E-ECE5522B122D}"/>
              </a:ext>
            </a:extLst>
          </p:cNvPr>
          <p:cNvSpPr/>
          <p:nvPr/>
        </p:nvSpPr>
        <p:spPr>
          <a:xfrm>
            <a:off x="6646639" y="2706314"/>
            <a:ext cx="3830496" cy="996847"/>
          </a:xfrm>
          <a:prstGeom prst="roundRect">
            <a:avLst/>
          </a:prstGeom>
          <a:solidFill>
            <a:schemeClr val="accent6">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MEDICIÓN DE LA SATISFACCIÓN DE LA CIUDADANÍA</a:t>
            </a:r>
          </a:p>
        </p:txBody>
      </p:sp>
    </p:spTree>
    <p:extLst>
      <p:ext uri="{BB962C8B-B14F-4D97-AF65-F5344CB8AC3E}">
        <p14:creationId xmlns:p14="http://schemas.microsoft.com/office/powerpoint/2010/main" val="349765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822</TotalTime>
  <Words>3201</Words>
  <Application>Microsoft Office PowerPoint</Application>
  <PresentationFormat>Panorámica</PresentationFormat>
  <Paragraphs>539</Paragraphs>
  <Slides>43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43</vt:i4>
      </vt:variant>
    </vt:vector>
  </HeadingPairs>
  <TitlesOfParts>
    <vt:vector size="52" baseType="lpstr">
      <vt:lpstr>Arial</vt:lpstr>
      <vt:lpstr>ArialMT</vt:lpstr>
      <vt:lpstr>Calibri</vt:lpstr>
      <vt:lpstr>Calibri Light</vt:lpstr>
      <vt:lpstr>Copperplate Gothic Bold</vt:lpstr>
      <vt:lpstr>Garamond</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Andres Felipe Escalona Rendon</cp:lastModifiedBy>
  <cp:revision>74</cp:revision>
  <dcterms:created xsi:type="dcterms:W3CDTF">2020-02-24T22:03:07Z</dcterms:created>
  <dcterms:modified xsi:type="dcterms:W3CDTF">2020-08-19T22:27:54Z</dcterms:modified>
</cp:coreProperties>
</file>